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8" r:id="rId2"/>
    <p:sldId id="472" r:id="rId3"/>
    <p:sldId id="608" r:id="rId4"/>
    <p:sldId id="610" r:id="rId5"/>
    <p:sldId id="660" r:id="rId6"/>
    <p:sldId id="661" r:id="rId7"/>
    <p:sldId id="662" r:id="rId8"/>
    <p:sldId id="611" r:id="rId9"/>
    <p:sldId id="612" r:id="rId10"/>
    <p:sldId id="614" r:id="rId11"/>
    <p:sldId id="616" r:id="rId12"/>
    <p:sldId id="613" r:id="rId13"/>
    <p:sldId id="615" r:id="rId14"/>
    <p:sldId id="621" r:id="rId15"/>
    <p:sldId id="623" r:id="rId16"/>
    <p:sldId id="624" r:id="rId17"/>
    <p:sldId id="625" r:id="rId18"/>
    <p:sldId id="626" r:id="rId19"/>
    <p:sldId id="627" r:id="rId20"/>
    <p:sldId id="628" r:id="rId21"/>
    <p:sldId id="631" r:id="rId22"/>
    <p:sldId id="632" r:id="rId23"/>
    <p:sldId id="635" r:id="rId24"/>
    <p:sldId id="636" r:id="rId25"/>
    <p:sldId id="637" r:id="rId26"/>
    <p:sldId id="638" r:id="rId27"/>
    <p:sldId id="639" r:id="rId28"/>
    <p:sldId id="640" r:id="rId29"/>
    <p:sldId id="641" r:id="rId30"/>
    <p:sldId id="642" r:id="rId31"/>
    <p:sldId id="643" r:id="rId32"/>
    <p:sldId id="644" r:id="rId33"/>
    <p:sldId id="645" r:id="rId34"/>
    <p:sldId id="646" r:id="rId35"/>
    <p:sldId id="655" r:id="rId36"/>
    <p:sldId id="656" r:id="rId37"/>
    <p:sldId id="657" r:id="rId38"/>
    <p:sldId id="658" r:id="rId39"/>
    <p:sldId id="659" r:id="rId40"/>
    <p:sldId id="663" r:id="rId41"/>
    <p:sldId id="664" r:id="rId42"/>
    <p:sldId id="665" r:id="rId43"/>
    <p:sldId id="666" r:id="rId44"/>
    <p:sldId id="668" r:id="rId45"/>
    <p:sldId id="670" r:id="rId46"/>
    <p:sldId id="672" r:id="rId47"/>
    <p:sldId id="673" r:id="rId48"/>
    <p:sldId id="675" r:id="rId49"/>
    <p:sldId id="677" r:id="rId50"/>
    <p:sldId id="679" r:id="rId51"/>
    <p:sldId id="681" r:id="rId52"/>
    <p:sldId id="683" r:id="rId53"/>
  </p:sldIdLst>
  <p:sldSz cx="9144000" cy="6858000" type="screen4x3"/>
  <p:notesSz cx="6858000" cy="9144000"/>
  <p:defaultTextStyle>
    <a:defPPr>
      <a:defRPr lang="sr-Latn-C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DC96B"/>
    <a:srgbClr val="FF7171"/>
    <a:srgbClr val="00F26D"/>
    <a:srgbClr val="FFE181"/>
    <a:srgbClr val="FDD691"/>
    <a:srgbClr val="FFDDFF"/>
    <a:srgbClr val="FF3B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85845" autoAdjust="0"/>
  </p:normalViewPr>
  <p:slideViewPr>
    <p:cSldViewPr>
      <p:cViewPr>
        <p:scale>
          <a:sx n="60" d="100"/>
          <a:sy n="60" d="100"/>
        </p:scale>
        <p:origin x="1460" y="-352"/>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5B0BB495-5371-47D2-9EDE-E07FC69DB1A1}" type="datetimeFigureOut">
              <a:rPr lang="sr-Latn-CS"/>
              <a:pPr>
                <a:defRPr/>
              </a:pPr>
              <a:t>28.1.2024.</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r-Latn-C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sr-Latn-C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B5A5D08E-5FF1-4673-8E99-116626959F31}" type="slidenum">
              <a:rPr lang="sr-Latn-CS"/>
              <a:pPr>
                <a:defRPr/>
              </a:pPr>
              <a:t>‹#›</a:t>
            </a:fld>
            <a:endParaRPr lang="sr-Latn-C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6DD245C8-5E75-47F3-BB0F-2C3E06623126}" type="slidenum">
              <a:rPr lang="en-US"/>
              <a:pPr/>
              <a:t>3</a:t>
            </a:fld>
            <a:endParaRPr lang="en-US"/>
          </a:p>
        </p:txBody>
      </p:sp>
      <p:sp>
        <p:nvSpPr>
          <p:cNvPr id="921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CC793162-B36C-4ABF-8BF6-5DEDF1536576}" type="slidenum">
              <a:rPr lang="en-US" sz="1200"/>
              <a:pPr algn="r"/>
              <a:t>3</a:t>
            </a:fld>
            <a:endParaRPr lang="en-US" sz="1200"/>
          </a:p>
        </p:txBody>
      </p:sp>
      <p:sp>
        <p:nvSpPr>
          <p:cNvPr id="921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564A3984-FF37-4144-A17B-DD1066D90B1C}" type="slidenum">
              <a:rPr lang="en-US" sz="1200"/>
              <a:pPr algn="r"/>
              <a:t>3</a:t>
            </a:fld>
            <a:endParaRPr lang="en-US" sz="1200"/>
          </a:p>
        </p:txBody>
      </p:sp>
      <p:sp>
        <p:nvSpPr>
          <p:cNvPr id="9220" name="Rectangle 2"/>
          <p:cNvSpPr>
            <a:spLocks noGrp="1" noRot="1" noChangeAspect="1" noChangeArrowheads="1" noTextEdit="1"/>
          </p:cNvSpPr>
          <p:nvPr>
            <p:ph type="sldImg"/>
          </p:nvPr>
        </p:nvSpPr>
        <p:spPr>
          <a:xfrm>
            <a:off x="1141413" y="685800"/>
            <a:ext cx="4575175" cy="3430588"/>
          </a:xfrm>
          <a:ln/>
        </p:spPr>
      </p:sp>
      <p:sp>
        <p:nvSpPr>
          <p:cNvPr id="9221" name="Rectangle 3"/>
          <p:cNvSpPr>
            <a:spLocks noGrp="1" noChangeArrowheads="1"/>
          </p:cNvSpPr>
          <p:nvPr>
            <p:ph type="body" idx="1"/>
          </p:nvPr>
        </p:nvSpPr>
        <p:spPr>
          <a:xfrm>
            <a:off x="914400" y="4344988"/>
            <a:ext cx="5029200" cy="4113212"/>
          </a:xfrm>
          <a:noFill/>
        </p:spPr>
        <p:txBody>
          <a:bodyPr lIns="89860" tIns="44930" rIns="89860" bIns="44930"/>
          <a:lstStyle/>
          <a:p>
            <a:pPr marL="228600" indent="-228600"/>
            <a:r>
              <a:rPr lang="en-US"/>
              <a:t>Another important aspect is the relation between vessel size and myocardial mass. Looking at the LAD vessel size decreases progressively as the vessel branches. The amount of myocardial mass in g  as well as flow decreases concomitantly.</a:t>
            </a:r>
            <a:endParaRPr 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5C9E19E3-6342-4B77-AC51-6D7DA1F48FD3}" type="slidenum">
              <a:rPr lang="en-US"/>
              <a:pPr/>
              <a:t>4</a:t>
            </a:fld>
            <a:endParaRPr lang="en-US"/>
          </a:p>
        </p:txBody>
      </p:sp>
      <p:sp>
        <p:nvSpPr>
          <p:cNvPr id="6144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42817899-031F-43AF-96E1-986F6667852C}" type="slidenum">
              <a:rPr lang="en-US" sz="1200"/>
              <a:pPr algn="r"/>
              <a:t>4</a:t>
            </a:fld>
            <a:endParaRPr lang="en-US" sz="1200"/>
          </a:p>
        </p:txBody>
      </p:sp>
      <p:sp>
        <p:nvSpPr>
          <p:cNvPr id="6144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128F8DBA-847F-4B7E-9947-E4A1E6004F03}" type="slidenum">
              <a:rPr lang="en-US" sz="1200"/>
              <a:pPr algn="r"/>
              <a:t>4</a:t>
            </a:fld>
            <a:endParaRPr lang="en-US" sz="1200"/>
          </a:p>
        </p:txBody>
      </p:sp>
      <p:sp>
        <p:nvSpPr>
          <p:cNvPr id="61444" name="Rectangle 2"/>
          <p:cNvSpPr>
            <a:spLocks noGrp="1" noRot="1" noChangeAspect="1" noChangeArrowheads="1" noTextEdit="1"/>
          </p:cNvSpPr>
          <p:nvPr>
            <p:ph type="sldImg"/>
          </p:nvPr>
        </p:nvSpPr>
        <p:spPr>
          <a:xfrm>
            <a:off x="1141413" y="685800"/>
            <a:ext cx="4575175" cy="3430588"/>
          </a:xfrm>
          <a:ln/>
        </p:spPr>
      </p:sp>
      <p:sp>
        <p:nvSpPr>
          <p:cNvPr id="61445" name="Rectangle 3"/>
          <p:cNvSpPr>
            <a:spLocks noGrp="1" noChangeArrowheads="1"/>
          </p:cNvSpPr>
          <p:nvPr>
            <p:ph type="body" idx="1"/>
          </p:nvPr>
        </p:nvSpPr>
        <p:spPr>
          <a:xfrm>
            <a:off x="914400" y="4344988"/>
            <a:ext cx="5029200" cy="4113212"/>
          </a:xfrm>
          <a:noFill/>
        </p:spPr>
        <p:txBody>
          <a:bodyPr lIns="89860" tIns="44930" rIns="89860" bIns="44930"/>
          <a:lstStyle/>
          <a:p>
            <a:pPr marL="228600" indent="-228600"/>
            <a:r>
              <a:rPr lang="en-US"/>
              <a:t>Oxygen supply and thus coronary flow as we saw needs to constantly and adequately be in line with O</a:t>
            </a:r>
            <a:r>
              <a:rPr lang="en-US" baseline="-25000"/>
              <a:t>2</a:t>
            </a:r>
            <a:r>
              <a:rPr lang="en-US"/>
              <a:t> consumption. The numbers of factors affecting the vascular tonus are numerous. Some are dilating the vessels, some are constricting the vessels. Time does not permit to go in details of all regulatory mechanisms at hand.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522EED-C66F-49F1-A838-02F91865A61E}" type="slidenum">
              <a:rPr lang="en-US"/>
              <a:pPr/>
              <a:t>6</a:t>
            </a:fld>
            <a:endParaRPr lang="en-US"/>
          </a:p>
        </p:txBody>
      </p:sp>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p:txBody>
          <a:bodyPr/>
          <a:lstStyle/>
          <a:p>
            <a:r>
              <a:rPr lang="en-US"/>
              <a:t>I mentioned earlier that the systolic contraction itself adds a significant extravascular resistance to flow. Therefore during systolic contraction, anterograde coronary flow halts and even briefly reverses.</a:t>
            </a:r>
          </a:p>
          <a:p>
            <a:r>
              <a:rPr lang="en-US"/>
              <a:t>Maximal coronary flow therefore will occur when extravascular resistance is minimal, that is during ealy diastole. Thus coronary flow in contrast to all other regional circulations is a mere diastolic event.</a:t>
            </a:r>
          </a:p>
          <a:p>
            <a:r>
              <a:rPr lang="en-US"/>
              <a:t>The driving pressure for this diastolic flow is the pressure difference between Arterial Pressure and LVEDP during diastole, inferring that in the case of heart failure the combination of a lower Arterial Pressure  and an increased LVEDP may further compromise the pressure head and thus coronary circulation.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2349A9-7527-4579-9872-19AB394CF5F2}" type="slidenum">
              <a:rPr lang="en-US"/>
              <a:pPr/>
              <a:t>7</a:t>
            </a:fld>
            <a:endParaRPr lang="en-US"/>
          </a:p>
        </p:txBody>
      </p:sp>
      <p:sp>
        <p:nvSpPr>
          <p:cNvPr id="211970" name="Rectangle 2"/>
          <p:cNvSpPr>
            <a:spLocks noGrp="1" noRot="1" noChangeAspect="1" noChangeArrowheads="1" noTextEdit="1"/>
          </p:cNvSpPr>
          <p:nvPr>
            <p:ph type="sldImg"/>
          </p:nvPr>
        </p:nvSpPr>
        <p:spPr>
          <a:ln/>
        </p:spPr>
      </p:sp>
      <p:sp>
        <p:nvSpPr>
          <p:cNvPr id="211971" name="Rectangle 3"/>
          <p:cNvSpPr>
            <a:spLocks noGrp="1" noChangeArrowheads="1"/>
          </p:cNvSpPr>
          <p:nvPr>
            <p:ph type="body" idx="1"/>
          </p:nvPr>
        </p:nvSpPr>
        <p:spPr/>
        <p:txBody>
          <a:bodyPr/>
          <a:lstStyle/>
          <a:p>
            <a:r>
              <a:rPr lang="en-US"/>
              <a:t>Systolic contraction is associated in the LV with a transmural pressure gradient which increases from epi to endocardium explaining why systolic compression is even more prounounced in the subendocardial layers compared to the epicardial layers with minimal flow during systole in the endocardial layers but maximal flow during diastole. It is clear therefore that any condition which shortens the distaolic time may compromise subendocardial perfusion/ </a:t>
            </a:r>
          </a:p>
          <a:p>
            <a:endParaRPr lang="en-US"/>
          </a:p>
          <a:p>
            <a:endParaRPr lang="en-US"/>
          </a:p>
          <a:p>
            <a:r>
              <a:rPr lang="en-US"/>
              <a:t>l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1D314A0F-5F48-487D-9BE8-A51B3F7E866E}" type="slidenum">
              <a:rPr lang="en-US"/>
              <a:pPr/>
              <a:t>8</a:t>
            </a:fld>
            <a:endParaRPr lang="en-US"/>
          </a:p>
        </p:txBody>
      </p:sp>
      <p:sp>
        <p:nvSpPr>
          <p:cNvPr id="12697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55F3952A-7435-441D-AF16-FED59C42C122}" type="slidenum">
              <a:rPr lang="en-US" sz="1200" b="0"/>
              <a:pPr algn="r"/>
              <a:t>8</a:t>
            </a:fld>
            <a:endParaRPr lang="en-US" sz="1200" b="0"/>
          </a:p>
        </p:txBody>
      </p:sp>
      <p:sp>
        <p:nvSpPr>
          <p:cNvPr id="12697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B6DEF6E3-54D1-4E26-B43F-B1AED604AE48}" type="slidenum">
              <a:rPr lang="en-US" sz="1200" b="0"/>
              <a:pPr algn="r"/>
              <a:t>8</a:t>
            </a:fld>
            <a:endParaRPr lang="en-US" sz="1200" b="0"/>
          </a:p>
        </p:txBody>
      </p:sp>
      <p:sp>
        <p:nvSpPr>
          <p:cNvPr id="126980" name="Rectangle 2"/>
          <p:cNvSpPr>
            <a:spLocks noGrp="1" noRot="1" noChangeAspect="1" noChangeArrowheads="1" noTextEdit="1"/>
          </p:cNvSpPr>
          <p:nvPr>
            <p:ph type="sldImg"/>
          </p:nvPr>
        </p:nvSpPr>
        <p:spPr>
          <a:xfrm>
            <a:off x="1141413" y="685800"/>
            <a:ext cx="4575175" cy="3430588"/>
          </a:xfrm>
          <a:ln/>
        </p:spPr>
      </p:sp>
      <p:sp>
        <p:nvSpPr>
          <p:cNvPr id="126981" name="Rectangle 3"/>
          <p:cNvSpPr>
            <a:spLocks noGrp="1" noChangeArrowheads="1"/>
          </p:cNvSpPr>
          <p:nvPr>
            <p:ph type="body" idx="1"/>
          </p:nvPr>
        </p:nvSpPr>
        <p:spPr>
          <a:xfrm>
            <a:off x="914400" y="4344988"/>
            <a:ext cx="5029200" cy="4113212"/>
          </a:xfrm>
          <a:noFill/>
        </p:spPr>
        <p:txBody>
          <a:bodyPr lIns="89860" tIns="44930" rIns="89860" bIns="44930"/>
          <a:lstStyle/>
          <a:p>
            <a:pPr marL="228600" indent="-228600"/>
            <a:r>
              <a:rPr lang="en-US"/>
              <a:t>Since the epicardial vessels contribute only a minimal fraction of the total vascular resistance there is no significant pressure drop along the conductance vessels. In contrast passage through the resistive vessels produces a large drop in pressure. These vessels function as a lock or valve, regulating downstream flow according to the needs. </a:t>
            </a:r>
            <a:endParaRPr lang="nl-NL"/>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357CBE6C-07D9-4E27-AC06-9D28D69E188C}" type="slidenum">
              <a:rPr lang="en-US"/>
              <a:pPr/>
              <a:t>9</a:t>
            </a:fld>
            <a:endParaRPr lang="en-US"/>
          </a:p>
        </p:txBody>
      </p:sp>
      <p:sp>
        <p:nvSpPr>
          <p:cNvPr id="29698"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613AF032-AF58-4479-A2F7-9A5C96A9ED38}" type="slidenum">
              <a:rPr lang="en-US" sz="1200"/>
              <a:pPr algn="r"/>
              <a:t>9</a:t>
            </a:fld>
            <a:endParaRPr lang="en-US" sz="1200"/>
          </a:p>
        </p:txBody>
      </p:sp>
      <p:sp>
        <p:nvSpPr>
          <p:cNvPr id="2969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843976BC-763C-4844-93E1-2E13198BE748}" type="slidenum">
              <a:rPr lang="en-US" sz="1200"/>
              <a:pPr algn="r"/>
              <a:t>9</a:t>
            </a:fld>
            <a:endParaRPr lang="en-US" sz="1200"/>
          </a:p>
        </p:txBody>
      </p:sp>
      <p:sp>
        <p:nvSpPr>
          <p:cNvPr id="29700" name="Rectangle 2"/>
          <p:cNvSpPr>
            <a:spLocks noGrp="1" noRot="1" noChangeAspect="1" noChangeArrowheads="1" noTextEdit="1"/>
          </p:cNvSpPr>
          <p:nvPr>
            <p:ph type="sldImg"/>
          </p:nvPr>
        </p:nvSpPr>
        <p:spPr>
          <a:xfrm>
            <a:off x="1141413" y="685800"/>
            <a:ext cx="4575175" cy="3430588"/>
          </a:xfrm>
          <a:ln/>
        </p:spPr>
      </p:sp>
      <p:sp>
        <p:nvSpPr>
          <p:cNvPr id="29701" name="Rectangle 3"/>
          <p:cNvSpPr>
            <a:spLocks noGrp="1" noChangeArrowheads="1"/>
          </p:cNvSpPr>
          <p:nvPr>
            <p:ph type="body" idx="1"/>
          </p:nvPr>
        </p:nvSpPr>
        <p:spPr>
          <a:xfrm>
            <a:off x="914400" y="4344988"/>
            <a:ext cx="5029200" cy="4113212"/>
          </a:xfrm>
          <a:noFill/>
        </p:spPr>
        <p:txBody>
          <a:bodyPr lIns="89860" tIns="44930" rIns="89860" bIns="44930"/>
          <a:lstStyle/>
          <a:p>
            <a:pPr marL="228600" indent="-228600"/>
            <a:r>
              <a:rPr lang="en-US"/>
              <a:t>The presence of an epicardial stenosis will suddenly increase the epicardial resistance to flow and according to the Bernoulli equation will result in decrease in the distal coronary perfusion pressure. This obstruction will severely limit increase in flow in case of increased demand </a:t>
            </a:r>
            <a:endParaRPr 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5C630596-EC3D-4D04-82FF-D0AD99B13582}" type="slidenum">
              <a:rPr lang="en-US"/>
              <a:pPr/>
              <a:t>10</a:t>
            </a:fld>
            <a:endParaRPr lang="en-US"/>
          </a:p>
        </p:txBody>
      </p:sp>
      <p:sp>
        <p:nvSpPr>
          <p:cNvPr id="31746"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9D01927D-5596-4482-B89D-6FE1FCBBC86F}" type="slidenum">
              <a:rPr lang="en-US" sz="1200"/>
              <a:pPr algn="r"/>
              <a:t>10</a:t>
            </a:fld>
            <a:endParaRPr lang="en-US" sz="1200"/>
          </a:p>
        </p:txBody>
      </p:sp>
      <p:sp>
        <p:nvSpPr>
          <p:cNvPr id="3174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0D0F0856-92EA-4D74-8945-A7C28A6E69A3}" type="slidenum">
              <a:rPr lang="en-US" sz="1200"/>
              <a:pPr algn="r"/>
              <a:t>10</a:t>
            </a:fld>
            <a:endParaRPr lang="en-US" sz="1200"/>
          </a:p>
        </p:txBody>
      </p:sp>
      <p:sp>
        <p:nvSpPr>
          <p:cNvPr id="31748" name="Rectangle 2"/>
          <p:cNvSpPr>
            <a:spLocks noGrp="1" noRot="1" noChangeAspect="1" noChangeArrowheads="1" noTextEdit="1"/>
          </p:cNvSpPr>
          <p:nvPr>
            <p:ph type="sldImg"/>
          </p:nvPr>
        </p:nvSpPr>
        <p:spPr>
          <a:xfrm>
            <a:off x="1141413" y="685800"/>
            <a:ext cx="4575175" cy="3430588"/>
          </a:xfrm>
          <a:ln/>
        </p:spPr>
      </p:sp>
      <p:sp>
        <p:nvSpPr>
          <p:cNvPr id="31749" name="Rectangle 3"/>
          <p:cNvSpPr>
            <a:spLocks noGrp="1" noChangeArrowheads="1"/>
          </p:cNvSpPr>
          <p:nvPr>
            <p:ph type="body" idx="1"/>
          </p:nvPr>
        </p:nvSpPr>
        <p:spPr>
          <a:xfrm>
            <a:off x="914400" y="4344988"/>
            <a:ext cx="5029200" cy="4113212"/>
          </a:xfrm>
          <a:noFill/>
        </p:spPr>
        <p:txBody>
          <a:bodyPr lIns="89860" tIns="44930" rIns="89860" bIns="44930"/>
          <a:lstStyle/>
          <a:p>
            <a:pPr marL="228600" indent="-228600"/>
            <a:r>
              <a:rPr lang="en-US"/>
              <a:t>Stenting this lesion will remove the pressure gradient and normalize reactive hyperemic flow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1724F1E3-F1DF-445E-90AD-8095ADA132A0}" type="slidenum">
              <a:rPr lang="en-US"/>
              <a:pPr/>
              <a:t>11</a:t>
            </a:fld>
            <a:endParaRPr lang="en-US"/>
          </a:p>
        </p:txBody>
      </p:sp>
      <p:sp>
        <p:nvSpPr>
          <p:cNvPr id="35842"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0D229AFA-4745-4FD3-9346-BDD81E597819}" type="slidenum">
              <a:rPr lang="en-US" sz="1200"/>
              <a:pPr algn="r"/>
              <a:t>11</a:t>
            </a:fld>
            <a:endParaRPr lang="en-US" sz="1200"/>
          </a:p>
        </p:txBody>
      </p:sp>
      <p:sp>
        <p:nvSpPr>
          <p:cNvPr id="3584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24" tIns="45713" rIns="91424" bIns="45713" anchor="b"/>
          <a:lstStyle/>
          <a:p>
            <a:pPr algn="r"/>
            <a:fld id="{BFA8B3C3-CCB7-466C-A6FA-44A386F1314A}" type="slidenum">
              <a:rPr lang="en-US" sz="1200"/>
              <a:pPr algn="r"/>
              <a:t>11</a:t>
            </a:fld>
            <a:endParaRPr lang="en-US" sz="1200"/>
          </a:p>
        </p:txBody>
      </p:sp>
      <p:sp>
        <p:nvSpPr>
          <p:cNvPr id="35844" name="Rectangle 2"/>
          <p:cNvSpPr>
            <a:spLocks noGrp="1" noRot="1" noChangeAspect="1" noChangeArrowheads="1" noTextEdit="1"/>
          </p:cNvSpPr>
          <p:nvPr>
            <p:ph type="sldImg"/>
          </p:nvPr>
        </p:nvSpPr>
        <p:spPr>
          <a:xfrm>
            <a:off x="1141413" y="685800"/>
            <a:ext cx="4575175" cy="3430588"/>
          </a:xfrm>
          <a:ln/>
        </p:spPr>
      </p:sp>
      <p:sp>
        <p:nvSpPr>
          <p:cNvPr id="35845" name="Rectangle 3"/>
          <p:cNvSpPr>
            <a:spLocks noGrp="1" noChangeArrowheads="1"/>
          </p:cNvSpPr>
          <p:nvPr>
            <p:ph type="body" idx="1"/>
          </p:nvPr>
        </p:nvSpPr>
        <p:spPr>
          <a:xfrm>
            <a:off x="914400" y="4344988"/>
            <a:ext cx="5029200" cy="4113212"/>
          </a:xfrm>
          <a:noFill/>
        </p:spPr>
        <p:txBody>
          <a:bodyPr lIns="89860" tIns="44930" rIns="89860" bIns="44930"/>
          <a:lstStyle/>
          <a:p>
            <a:pPr marL="228600" indent="-228600"/>
            <a:r>
              <a:rPr lang="en-US"/>
              <a:t>In this case stenting the lesion will not completely normalize perfusion pressure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62038"/>
            <a:ext cx="2057400" cy="57515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062038"/>
            <a:ext cx="6019800" cy="57515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2875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8758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0620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sr-Latn-CS"/>
              <a:t>Click to edit Master title style</a:t>
            </a:r>
          </a:p>
        </p:txBody>
      </p:sp>
      <p:sp>
        <p:nvSpPr>
          <p:cNvPr id="1027" name="Rectangle 3"/>
          <p:cNvSpPr>
            <a:spLocks noGrp="1" noChangeArrowheads="1"/>
          </p:cNvSpPr>
          <p:nvPr>
            <p:ph type="body" idx="1"/>
          </p:nvPr>
        </p:nvSpPr>
        <p:spPr bwMode="auto">
          <a:xfrm>
            <a:off x="457200" y="228758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sr-Latn-CS"/>
              <a:t>Click to edit Master text styles</a:t>
            </a:r>
          </a:p>
          <a:p>
            <a:pPr lvl="1"/>
            <a:r>
              <a:rPr lang="sr-Latn-CS"/>
              <a:t>Second level</a:t>
            </a:r>
          </a:p>
          <a:p>
            <a:pPr lvl="2"/>
            <a:r>
              <a:rPr lang="sr-Latn-CS"/>
              <a:t>Third level</a:t>
            </a:r>
          </a:p>
          <a:p>
            <a:pPr lvl="3"/>
            <a:r>
              <a:rPr lang="sr-Latn-CS"/>
              <a:t>Fourth level</a:t>
            </a:r>
          </a:p>
          <a:p>
            <a:pPr lvl="4"/>
            <a:r>
              <a:rPr lang="sr-Latn-CS"/>
              <a:t>Fifth level</a:t>
            </a:r>
          </a:p>
        </p:txBody>
      </p:sp>
      <p:pic>
        <p:nvPicPr>
          <p:cNvPr id="5" name="Picture 7" descr="E:\DOKUMENTI\Nimda dokumenti\memo grb.png"/>
          <p:cNvPicPr>
            <a:picLocks noChangeAspect="1" noChangeArrowheads="1"/>
          </p:cNvPicPr>
          <p:nvPr userDrawn="1"/>
        </p:nvPicPr>
        <p:blipFill>
          <a:blip r:embed="rId13" cstate="print"/>
          <a:srcRect/>
          <a:stretch>
            <a:fillRect/>
          </a:stretch>
        </p:blipFill>
        <p:spPr bwMode="auto">
          <a:xfrm>
            <a:off x="1763688" y="44624"/>
            <a:ext cx="5256584" cy="96443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fontAlgn="base">
        <a:spcBef>
          <a:spcPct val="0"/>
        </a:spcBef>
        <a:spcAft>
          <a:spcPct val="0"/>
        </a:spcAft>
        <a:defRPr sz="3600">
          <a:solidFill>
            <a:schemeClr val="tx2"/>
          </a:solidFill>
          <a:latin typeface="Arial" charset="0"/>
        </a:defRPr>
      </a:lvl6pPr>
      <a:lvl7pPr marL="914400" algn="ctr" rtl="0" fontAlgn="base">
        <a:spcBef>
          <a:spcPct val="0"/>
        </a:spcBef>
        <a:spcAft>
          <a:spcPct val="0"/>
        </a:spcAft>
        <a:defRPr sz="3600">
          <a:solidFill>
            <a:schemeClr val="tx2"/>
          </a:solidFill>
          <a:latin typeface="Arial" charset="0"/>
        </a:defRPr>
      </a:lvl7pPr>
      <a:lvl8pPr marL="1371600" algn="ctr" rtl="0" fontAlgn="base">
        <a:spcBef>
          <a:spcPct val="0"/>
        </a:spcBef>
        <a:spcAft>
          <a:spcPct val="0"/>
        </a:spcAft>
        <a:defRPr sz="3600">
          <a:solidFill>
            <a:schemeClr val="tx2"/>
          </a:solidFill>
          <a:latin typeface="Arial" charset="0"/>
        </a:defRPr>
      </a:lvl8pPr>
      <a:lvl9pPr marL="1828800" algn="ctr"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6"/>
          <p:cNvSpPr txBox="1">
            <a:spLocks noChangeArrowheads="1"/>
          </p:cNvSpPr>
          <p:nvPr/>
        </p:nvSpPr>
        <p:spPr bwMode="auto">
          <a:xfrm>
            <a:off x="1115616" y="2214563"/>
            <a:ext cx="7056784" cy="4450449"/>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lgn="ctr">
              <a:defRPr/>
            </a:pPr>
            <a:r>
              <a:rPr lang="sr-Cyrl-CS" sz="3200" b="1" dirty="0">
                <a:solidFill>
                  <a:srgbClr val="C00000"/>
                </a:solidFill>
              </a:rPr>
              <a:t>Акутни коронарни синдром. Основи кардиопулмоналне реанимације.</a:t>
            </a:r>
          </a:p>
          <a:p>
            <a:pPr eaLnBrk="0" hangingPunct="0">
              <a:spcBef>
                <a:spcPct val="20000"/>
              </a:spcBef>
              <a:defRPr/>
            </a:pPr>
            <a:r>
              <a:rPr lang="sr-Cyrl-CS" sz="2400" b="1" dirty="0"/>
              <a:t>       </a:t>
            </a:r>
            <a:endParaRPr lang="en-US" sz="2400" b="1" dirty="0"/>
          </a:p>
          <a:p>
            <a:pPr eaLnBrk="0" hangingPunct="0">
              <a:spcBef>
                <a:spcPct val="20000"/>
              </a:spcBef>
              <a:defRPr/>
            </a:pPr>
            <a:endParaRPr lang="en-US" sz="2400" b="1" dirty="0"/>
          </a:p>
          <a:p>
            <a:pPr algn="ctr" eaLnBrk="0" hangingPunct="0">
              <a:spcBef>
                <a:spcPct val="20000"/>
              </a:spcBef>
              <a:defRPr/>
            </a:pPr>
            <a:r>
              <a:rPr lang="sr-Cyrl-RS" sz="2400" b="1" dirty="0"/>
              <a:t>Доц. др Иван Симић</a:t>
            </a:r>
            <a:endParaRPr lang="en-US" sz="2400" b="1" dirty="0"/>
          </a:p>
          <a:p>
            <a:pPr algn="ctr" eaLnBrk="0" hangingPunct="0">
              <a:spcBef>
                <a:spcPct val="20000"/>
              </a:spcBef>
              <a:defRPr/>
            </a:pPr>
            <a:r>
              <a:rPr lang="sr-Cyrl-RS" sz="2000" b="1" dirty="0"/>
              <a:t>Интерпрофесионално образовање</a:t>
            </a:r>
          </a:p>
          <a:p>
            <a:pPr algn="ctr" eaLnBrk="0" hangingPunct="0">
              <a:spcBef>
                <a:spcPct val="20000"/>
              </a:spcBef>
              <a:defRPr/>
            </a:pPr>
            <a:r>
              <a:rPr lang="sr-Cyrl-RS" sz="2000" b="1" dirty="0"/>
              <a:t>11. наставна недеља</a:t>
            </a:r>
            <a:endParaRPr lang="en-US" sz="2000" b="1" dirty="0"/>
          </a:p>
          <a:p>
            <a:pPr algn="ctr" eaLnBrk="0" hangingPunct="0">
              <a:spcBef>
                <a:spcPct val="20000"/>
              </a:spcBef>
              <a:defRPr/>
            </a:pPr>
            <a:endParaRPr lang="en-US" sz="2400" b="1" dirty="0"/>
          </a:p>
          <a:p>
            <a:pPr>
              <a:defRPr/>
            </a:pPr>
            <a:r>
              <a:rPr lang="sr-Cyrl-CS" sz="2400" b="1" dirty="0"/>
              <a:t> </a:t>
            </a:r>
            <a:endParaRPr lang="en-US"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05" name="Freeform 85"/>
          <p:cNvSpPr>
            <a:spLocks/>
          </p:cNvSpPr>
          <p:nvPr/>
        </p:nvSpPr>
        <p:spPr bwMode="auto">
          <a:xfrm>
            <a:off x="558800" y="2247900"/>
            <a:ext cx="5662613" cy="1985963"/>
          </a:xfrm>
          <a:custGeom>
            <a:avLst/>
            <a:gdLst>
              <a:gd name="T0" fmla="*/ 0 w 4795"/>
              <a:gd name="T1" fmla="*/ 446 h 1299"/>
              <a:gd name="T2" fmla="*/ 2992 w 4795"/>
              <a:gd name="T3" fmla="*/ 449 h 1299"/>
              <a:gd name="T4" fmla="*/ 4774 w 4795"/>
              <a:gd name="T5" fmla="*/ 0 h 1299"/>
              <a:gd name="T6" fmla="*/ 4771 w 4795"/>
              <a:gd name="T7" fmla="*/ 63 h 1299"/>
              <a:gd name="T8" fmla="*/ 4423 w 4795"/>
              <a:gd name="T9" fmla="*/ 159 h 1299"/>
              <a:gd name="T10" fmla="*/ 4777 w 4795"/>
              <a:gd name="T11" fmla="*/ 183 h 1299"/>
              <a:gd name="T12" fmla="*/ 4783 w 4795"/>
              <a:gd name="T13" fmla="*/ 258 h 1299"/>
              <a:gd name="T14" fmla="*/ 4387 w 4795"/>
              <a:gd name="T15" fmla="*/ 225 h 1299"/>
              <a:gd name="T16" fmla="*/ 2985 w 4795"/>
              <a:gd name="T17" fmla="*/ 569 h 1299"/>
              <a:gd name="T18" fmla="*/ 4326 w 4795"/>
              <a:gd name="T19" fmla="*/ 569 h 1299"/>
              <a:gd name="T20" fmla="*/ 4783 w 4795"/>
              <a:gd name="T21" fmla="*/ 386 h 1299"/>
              <a:gd name="T22" fmla="*/ 4783 w 4795"/>
              <a:gd name="T23" fmla="*/ 459 h 1299"/>
              <a:gd name="T24" fmla="*/ 4363 w 4795"/>
              <a:gd name="T25" fmla="*/ 627 h 1299"/>
              <a:gd name="T26" fmla="*/ 4783 w 4795"/>
              <a:gd name="T27" fmla="*/ 635 h 1299"/>
              <a:gd name="T28" fmla="*/ 4783 w 4795"/>
              <a:gd name="T29" fmla="*/ 669 h 1299"/>
              <a:gd name="T30" fmla="*/ 4417 w 4795"/>
              <a:gd name="T31" fmla="*/ 675 h 1299"/>
              <a:gd name="T32" fmla="*/ 4423 w 4795"/>
              <a:gd name="T33" fmla="*/ 711 h 1299"/>
              <a:gd name="T34" fmla="*/ 4777 w 4795"/>
              <a:gd name="T35" fmla="*/ 777 h 1299"/>
              <a:gd name="T36" fmla="*/ 4777 w 4795"/>
              <a:gd name="T37" fmla="*/ 819 h 1299"/>
              <a:gd name="T38" fmla="*/ 4417 w 4795"/>
              <a:gd name="T39" fmla="*/ 765 h 1299"/>
              <a:gd name="T40" fmla="*/ 4777 w 4795"/>
              <a:gd name="T41" fmla="*/ 915 h 1299"/>
              <a:gd name="T42" fmla="*/ 4783 w 4795"/>
              <a:gd name="T43" fmla="*/ 969 h 1299"/>
              <a:gd name="T44" fmla="*/ 4309 w 4795"/>
              <a:gd name="T45" fmla="*/ 759 h 1299"/>
              <a:gd name="T46" fmla="*/ 2962 w 4795"/>
              <a:gd name="T47" fmla="*/ 758 h 1299"/>
              <a:gd name="T48" fmla="*/ 4357 w 4795"/>
              <a:gd name="T49" fmla="*/ 1095 h 1299"/>
              <a:gd name="T50" fmla="*/ 4795 w 4795"/>
              <a:gd name="T51" fmla="*/ 1095 h 1299"/>
              <a:gd name="T52" fmla="*/ 4792 w 4795"/>
              <a:gd name="T53" fmla="*/ 1149 h 1299"/>
              <a:gd name="T54" fmla="*/ 4355 w 4795"/>
              <a:gd name="T55" fmla="*/ 1149 h 1299"/>
              <a:gd name="T56" fmla="*/ 4789 w 4795"/>
              <a:gd name="T57" fmla="*/ 1233 h 1299"/>
              <a:gd name="T58" fmla="*/ 4789 w 4795"/>
              <a:gd name="T59" fmla="*/ 1299 h 1299"/>
              <a:gd name="T60" fmla="*/ 2992 w 4795"/>
              <a:gd name="T61" fmla="*/ 890 h 1299"/>
              <a:gd name="T62" fmla="*/ 0 w 4795"/>
              <a:gd name="T63" fmla="*/ 883 h 1299"/>
              <a:gd name="T64" fmla="*/ 0 w 4795"/>
              <a:gd name="T65" fmla="*/ 446 h 12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95"/>
              <a:gd name="T100" fmla="*/ 0 h 1299"/>
              <a:gd name="T101" fmla="*/ 4795 w 4795"/>
              <a:gd name="T102" fmla="*/ 1299 h 12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95" h="1299">
                <a:moveTo>
                  <a:pt x="0" y="446"/>
                </a:moveTo>
                <a:lnTo>
                  <a:pt x="2992" y="449"/>
                </a:lnTo>
                <a:lnTo>
                  <a:pt x="4774" y="0"/>
                </a:lnTo>
                <a:lnTo>
                  <a:pt x="4771" y="63"/>
                </a:lnTo>
                <a:lnTo>
                  <a:pt x="4423" y="159"/>
                </a:lnTo>
                <a:lnTo>
                  <a:pt x="4777" y="183"/>
                </a:lnTo>
                <a:lnTo>
                  <a:pt x="4783" y="258"/>
                </a:lnTo>
                <a:lnTo>
                  <a:pt x="4387" y="225"/>
                </a:lnTo>
                <a:lnTo>
                  <a:pt x="2985" y="569"/>
                </a:lnTo>
                <a:lnTo>
                  <a:pt x="4326" y="569"/>
                </a:lnTo>
                <a:lnTo>
                  <a:pt x="4783" y="386"/>
                </a:lnTo>
                <a:lnTo>
                  <a:pt x="4783" y="459"/>
                </a:lnTo>
                <a:lnTo>
                  <a:pt x="4363" y="627"/>
                </a:lnTo>
                <a:lnTo>
                  <a:pt x="4783" y="635"/>
                </a:lnTo>
                <a:lnTo>
                  <a:pt x="4783" y="669"/>
                </a:lnTo>
                <a:lnTo>
                  <a:pt x="4417" y="675"/>
                </a:lnTo>
                <a:lnTo>
                  <a:pt x="4423" y="711"/>
                </a:lnTo>
                <a:lnTo>
                  <a:pt x="4777" y="777"/>
                </a:lnTo>
                <a:lnTo>
                  <a:pt x="4777" y="819"/>
                </a:lnTo>
                <a:lnTo>
                  <a:pt x="4417" y="765"/>
                </a:lnTo>
                <a:lnTo>
                  <a:pt x="4777" y="915"/>
                </a:lnTo>
                <a:lnTo>
                  <a:pt x="4783" y="969"/>
                </a:lnTo>
                <a:lnTo>
                  <a:pt x="4309" y="759"/>
                </a:lnTo>
                <a:lnTo>
                  <a:pt x="2962" y="758"/>
                </a:lnTo>
                <a:lnTo>
                  <a:pt x="4357" y="1095"/>
                </a:lnTo>
                <a:lnTo>
                  <a:pt x="4795" y="1095"/>
                </a:lnTo>
                <a:lnTo>
                  <a:pt x="4792" y="1149"/>
                </a:lnTo>
                <a:lnTo>
                  <a:pt x="4355" y="1149"/>
                </a:lnTo>
                <a:lnTo>
                  <a:pt x="4789" y="1233"/>
                </a:lnTo>
                <a:lnTo>
                  <a:pt x="4789" y="1299"/>
                </a:lnTo>
                <a:lnTo>
                  <a:pt x="2992" y="890"/>
                </a:lnTo>
                <a:lnTo>
                  <a:pt x="0" y="883"/>
                </a:lnTo>
                <a:lnTo>
                  <a:pt x="0" y="446"/>
                </a:lnTo>
                <a:close/>
              </a:path>
            </a:pathLst>
          </a:custGeom>
          <a:solidFill>
            <a:srgbClr val="315575"/>
          </a:solidFill>
          <a:ln w="9525">
            <a:solidFill>
              <a:schemeClr val="tx1"/>
            </a:solidFill>
            <a:round/>
            <a:headEnd/>
            <a:tailEnd/>
          </a:ln>
        </p:spPr>
        <p:txBody>
          <a:bodyPr wrap="none" anchor="ctr"/>
          <a:lstStyle/>
          <a:p>
            <a:pPr algn="r"/>
            <a:endParaRPr lang="nl-NL" sz="2400"/>
          </a:p>
        </p:txBody>
      </p:sp>
      <p:sp>
        <p:nvSpPr>
          <p:cNvPr id="30806" name="Rectangle 86"/>
          <p:cNvSpPr>
            <a:spLocks noChangeArrowheads="1"/>
          </p:cNvSpPr>
          <p:nvPr/>
        </p:nvSpPr>
        <p:spPr bwMode="auto">
          <a:xfrm>
            <a:off x="539750" y="4346575"/>
            <a:ext cx="5692775" cy="1701800"/>
          </a:xfrm>
          <a:prstGeom prst="rect">
            <a:avLst/>
          </a:prstGeom>
          <a:solidFill>
            <a:srgbClr val="315575"/>
          </a:solidFill>
          <a:ln w="12700">
            <a:noFill/>
            <a:miter lim="800000"/>
            <a:headEnd/>
            <a:tailEnd/>
          </a:ln>
        </p:spPr>
        <p:txBody>
          <a:bodyPr wrap="none" anchor="ctr"/>
          <a:lstStyle/>
          <a:p>
            <a:pPr algn="r"/>
            <a:endParaRPr lang="nl-NL" sz="2400"/>
          </a:p>
        </p:txBody>
      </p:sp>
      <p:sp>
        <p:nvSpPr>
          <p:cNvPr id="30807" name="Freeform 87"/>
          <p:cNvSpPr>
            <a:spLocks/>
          </p:cNvSpPr>
          <p:nvPr/>
        </p:nvSpPr>
        <p:spPr bwMode="auto">
          <a:xfrm>
            <a:off x="6230938" y="4344988"/>
            <a:ext cx="2778125" cy="1712912"/>
          </a:xfrm>
          <a:custGeom>
            <a:avLst/>
            <a:gdLst>
              <a:gd name="T0" fmla="*/ 0 w 1968"/>
              <a:gd name="T1" fmla="*/ 0 h 1248"/>
              <a:gd name="T2" fmla="*/ 744 w 1968"/>
              <a:gd name="T3" fmla="*/ 441 h 1248"/>
              <a:gd name="T4" fmla="*/ 1267 w 1968"/>
              <a:gd name="T5" fmla="*/ 998 h 1248"/>
              <a:gd name="T6" fmla="*/ 1610 w 1968"/>
              <a:gd name="T7" fmla="*/ 1109 h 1248"/>
              <a:gd name="T8" fmla="*/ 1968 w 1968"/>
              <a:gd name="T9" fmla="*/ 1153 h 1248"/>
              <a:gd name="T10" fmla="*/ 1968 w 1968"/>
              <a:gd name="T11" fmla="*/ 1248 h 1248"/>
              <a:gd name="T12" fmla="*/ 0 w 1968"/>
              <a:gd name="T13" fmla="*/ 1247 h 1248"/>
              <a:gd name="T14" fmla="*/ 0 w 1968"/>
              <a:gd name="T15" fmla="*/ 0 h 1248"/>
              <a:gd name="T16" fmla="*/ 0 60000 65536"/>
              <a:gd name="T17" fmla="*/ 0 60000 65536"/>
              <a:gd name="T18" fmla="*/ 0 60000 65536"/>
              <a:gd name="T19" fmla="*/ 0 60000 65536"/>
              <a:gd name="T20" fmla="*/ 0 60000 65536"/>
              <a:gd name="T21" fmla="*/ 0 60000 65536"/>
              <a:gd name="T22" fmla="*/ 0 60000 65536"/>
              <a:gd name="T23" fmla="*/ 0 60000 65536"/>
              <a:gd name="T24" fmla="*/ 0 w 1968"/>
              <a:gd name="T25" fmla="*/ 0 h 1248"/>
              <a:gd name="T26" fmla="*/ 1968 w 1968"/>
              <a:gd name="T27" fmla="*/ 1248 h 12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68" h="1248">
                <a:moveTo>
                  <a:pt x="0" y="0"/>
                </a:moveTo>
                <a:lnTo>
                  <a:pt x="744" y="441"/>
                </a:lnTo>
                <a:lnTo>
                  <a:pt x="1267" y="998"/>
                </a:lnTo>
                <a:lnTo>
                  <a:pt x="1610" y="1109"/>
                </a:lnTo>
                <a:lnTo>
                  <a:pt x="1968" y="1153"/>
                </a:lnTo>
                <a:lnTo>
                  <a:pt x="1968" y="1248"/>
                </a:lnTo>
                <a:lnTo>
                  <a:pt x="0" y="1247"/>
                </a:lnTo>
                <a:lnTo>
                  <a:pt x="0" y="0"/>
                </a:lnTo>
                <a:close/>
              </a:path>
            </a:pathLst>
          </a:custGeom>
          <a:gradFill rotWithShape="0">
            <a:gsLst>
              <a:gs pos="0">
                <a:srgbClr val="FF3300"/>
              </a:gs>
              <a:gs pos="100000">
                <a:srgbClr val="390B00"/>
              </a:gs>
            </a:gsLst>
            <a:lin ang="0" scaled="1"/>
          </a:gradFill>
          <a:ln w="9525">
            <a:noFill/>
            <a:round/>
            <a:headEnd/>
            <a:tailEnd/>
          </a:ln>
        </p:spPr>
        <p:txBody>
          <a:bodyPr wrap="none" anchor="ctr"/>
          <a:lstStyle/>
          <a:p>
            <a:pPr algn="r"/>
            <a:endParaRPr lang="nl-NL" sz="2400"/>
          </a:p>
        </p:txBody>
      </p:sp>
      <p:sp>
        <p:nvSpPr>
          <p:cNvPr id="30808" name="Freeform 88"/>
          <p:cNvSpPr>
            <a:spLocks/>
          </p:cNvSpPr>
          <p:nvPr/>
        </p:nvSpPr>
        <p:spPr bwMode="auto">
          <a:xfrm>
            <a:off x="538163" y="3883025"/>
            <a:ext cx="8461375" cy="2174875"/>
          </a:xfrm>
          <a:custGeom>
            <a:avLst/>
            <a:gdLst>
              <a:gd name="T0" fmla="*/ 0 w 6096"/>
              <a:gd name="T1" fmla="*/ 0 h 1344"/>
              <a:gd name="T2" fmla="*/ 0 w 6096"/>
              <a:gd name="T3" fmla="*/ 1344 h 1344"/>
              <a:gd name="T4" fmla="*/ 6096 w 6096"/>
              <a:gd name="T5" fmla="*/ 1344 h 1344"/>
              <a:gd name="T6" fmla="*/ 0 60000 65536"/>
              <a:gd name="T7" fmla="*/ 0 60000 65536"/>
              <a:gd name="T8" fmla="*/ 0 60000 65536"/>
              <a:gd name="T9" fmla="*/ 0 w 6096"/>
              <a:gd name="T10" fmla="*/ 0 h 1344"/>
              <a:gd name="T11" fmla="*/ 6096 w 6096"/>
              <a:gd name="T12" fmla="*/ 1344 h 1344"/>
            </a:gdLst>
            <a:ahLst/>
            <a:cxnLst>
              <a:cxn ang="T6">
                <a:pos x="T0" y="T1"/>
              </a:cxn>
              <a:cxn ang="T7">
                <a:pos x="T2" y="T3"/>
              </a:cxn>
              <a:cxn ang="T8">
                <a:pos x="T4" y="T5"/>
              </a:cxn>
            </a:cxnLst>
            <a:rect l="T9" t="T10" r="T11" b="T12"/>
            <a:pathLst>
              <a:path w="6096" h="1344">
                <a:moveTo>
                  <a:pt x="0" y="0"/>
                </a:moveTo>
                <a:lnTo>
                  <a:pt x="0" y="1344"/>
                </a:lnTo>
                <a:lnTo>
                  <a:pt x="6096" y="1344"/>
                </a:lnTo>
              </a:path>
            </a:pathLst>
          </a:custGeom>
          <a:noFill/>
          <a:ln w="19050">
            <a:solidFill>
              <a:srgbClr val="1C1C1C"/>
            </a:solidFill>
            <a:round/>
            <a:headEnd/>
            <a:tailEnd/>
          </a:ln>
        </p:spPr>
        <p:txBody>
          <a:bodyPr wrap="none" anchor="ctr"/>
          <a:lstStyle/>
          <a:p>
            <a:pPr algn="r"/>
            <a:endParaRPr lang="nl-NL" sz="2400"/>
          </a:p>
        </p:txBody>
      </p:sp>
      <p:sp>
        <p:nvSpPr>
          <p:cNvPr id="30809" name="Text Box 89"/>
          <p:cNvSpPr txBox="1">
            <a:spLocks noChangeArrowheads="1"/>
          </p:cNvSpPr>
          <p:nvPr/>
        </p:nvSpPr>
        <p:spPr bwMode="auto">
          <a:xfrm>
            <a:off x="131763" y="3803650"/>
            <a:ext cx="446087" cy="396875"/>
          </a:xfrm>
          <a:prstGeom prst="rect">
            <a:avLst/>
          </a:prstGeom>
          <a:noFill/>
          <a:ln w="9525">
            <a:noFill/>
            <a:miter lim="800000"/>
            <a:headEnd/>
            <a:tailEnd/>
          </a:ln>
        </p:spPr>
        <p:txBody>
          <a:bodyPr wrap="none">
            <a:spAutoFit/>
          </a:bodyPr>
          <a:lstStyle/>
          <a:p>
            <a:pPr algn="l" eaLnBrk="0" hangingPunct="0"/>
            <a:r>
              <a:rPr lang="en-US" sz="2000" b="1"/>
              <a:t>P</a:t>
            </a:r>
            <a:r>
              <a:rPr lang="en-US" sz="2000" b="1" i="1" baseline="-25000"/>
              <a:t>a</a:t>
            </a:r>
            <a:endParaRPr lang="en-US" sz="2000" b="1"/>
          </a:p>
        </p:txBody>
      </p:sp>
      <p:sp>
        <p:nvSpPr>
          <p:cNvPr id="30810" name="Text Box 90"/>
          <p:cNvSpPr txBox="1">
            <a:spLocks noChangeArrowheads="1"/>
          </p:cNvSpPr>
          <p:nvPr/>
        </p:nvSpPr>
        <p:spPr bwMode="auto">
          <a:xfrm>
            <a:off x="60325" y="4222750"/>
            <a:ext cx="479425" cy="304800"/>
          </a:xfrm>
          <a:prstGeom prst="rect">
            <a:avLst/>
          </a:prstGeom>
          <a:noFill/>
          <a:ln w="9525">
            <a:noFill/>
            <a:miter lim="800000"/>
            <a:headEnd/>
            <a:tailEnd/>
          </a:ln>
        </p:spPr>
        <p:txBody>
          <a:bodyPr wrap="none">
            <a:spAutoFit/>
          </a:bodyPr>
          <a:lstStyle/>
          <a:p>
            <a:pPr algn="l" eaLnBrk="0" hangingPunct="0"/>
            <a:r>
              <a:rPr lang="en-US" sz="1400" b="1"/>
              <a:t>100</a:t>
            </a:r>
          </a:p>
        </p:txBody>
      </p:sp>
      <p:grpSp>
        <p:nvGrpSpPr>
          <p:cNvPr id="2" name="Group 93"/>
          <p:cNvGrpSpPr>
            <a:grpSpLocks/>
          </p:cNvGrpSpPr>
          <p:nvPr/>
        </p:nvGrpSpPr>
        <p:grpSpPr bwMode="auto">
          <a:xfrm>
            <a:off x="6000750" y="2249488"/>
            <a:ext cx="3190875" cy="1982787"/>
            <a:chOff x="4908" y="1249"/>
            <a:chExt cx="894" cy="1249"/>
          </a:xfrm>
        </p:grpSpPr>
        <p:sp>
          <p:nvSpPr>
            <p:cNvPr id="30812" name="Freeform 94"/>
            <p:cNvSpPr>
              <a:spLocks/>
            </p:cNvSpPr>
            <p:nvPr/>
          </p:nvSpPr>
          <p:spPr bwMode="auto">
            <a:xfrm rot="-5400000">
              <a:off x="5026" y="1721"/>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wrap="none" anchor="ctr"/>
            <a:lstStyle/>
            <a:p>
              <a:pPr algn="r"/>
              <a:endParaRPr lang="nl-NL" sz="2400"/>
            </a:p>
          </p:txBody>
        </p:sp>
        <p:sp>
          <p:nvSpPr>
            <p:cNvPr id="30813" name="Freeform 95"/>
            <p:cNvSpPr>
              <a:spLocks/>
            </p:cNvSpPr>
            <p:nvPr/>
          </p:nvSpPr>
          <p:spPr bwMode="auto">
            <a:xfrm rot="16200000" flipH="1">
              <a:off x="5009" y="1148"/>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wrap="none" anchor="ctr"/>
            <a:lstStyle/>
            <a:p>
              <a:pPr algn="r"/>
              <a:endParaRPr lang="nl-NL" sz="2400"/>
            </a:p>
          </p:txBody>
        </p:sp>
      </p:grpSp>
      <p:sp>
        <p:nvSpPr>
          <p:cNvPr id="135264" name="Text Box 96"/>
          <p:cNvSpPr txBox="1">
            <a:spLocks noChangeArrowheads="1"/>
          </p:cNvSpPr>
          <p:nvPr/>
        </p:nvSpPr>
        <p:spPr bwMode="auto">
          <a:xfrm>
            <a:off x="1490663" y="2540000"/>
            <a:ext cx="819150" cy="396875"/>
          </a:xfrm>
          <a:prstGeom prst="rect">
            <a:avLst/>
          </a:prstGeom>
          <a:noFill/>
          <a:ln w="9525">
            <a:noFill/>
            <a:miter lim="800000"/>
            <a:headEnd/>
            <a:tailEnd/>
          </a:ln>
          <a:effectLst/>
        </p:spPr>
        <p:txBody>
          <a:bodyPr wrap="none">
            <a:spAutoFit/>
          </a:bodyPr>
          <a:lstStyle/>
          <a:p>
            <a:pPr>
              <a:defRPr/>
            </a:pPr>
            <a:r>
              <a:rPr lang="nl-BE" sz="2000" b="1">
                <a:solidFill>
                  <a:srgbClr val="F4C02C"/>
                </a:solidFill>
                <a:effectLst>
                  <a:outerShdw blurRad="38100" dist="38100" dir="2700000" algn="tl">
                    <a:srgbClr val="FFFFFF"/>
                  </a:outerShdw>
                </a:effectLst>
              </a:rPr>
              <a:t>Stent</a:t>
            </a:r>
            <a:endParaRPr lang="en-US" sz="2000" b="1">
              <a:solidFill>
                <a:srgbClr val="F4C02C"/>
              </a:solidFill>
              <a:effectLst>
                <a:outerShdw blurRad="38100" dist="38100" dir="2700000" algn="tl">
                  <a:srgbClr val="FFFFFF"/>
                </a:outerShdw>
              </a:effectLst>
            </a:endParaRPr>
          </a:p>
        </p:txBody>
      </p:sp>
      <p:grpSp>
        <p:nvGrpSpPr>
          <p:cNvPr id="3" name="Group 97"/>
          <p:cNvGrpSpPr>
            <a:grpSpLocks/>
          </p:cNvGrpSpPr>
          <p:nvPr/>
        </p:nvGrpSpPr>
        <p:grpSpPr bwMode="auto">
          <a:xfrm>
            <a:off x="1133475" y="2952750"/>
            <a:ext cx="1477963" cy="633413"/>
            <a:chOff x="1002" y="1689"/>
            <a:chExt cx="931" cy="399"/>
          </a:xfrm>
        </p:grpSpPr>
        <p:sp>
          <p:nvSpPr>
            <p:cNvPr id="30816" name="Oval 98"/>
            <p:cNvSpPr>
              <a:spLocks noChangeArrowheads="1"/>
            </p:cNvSpPr>
            <p:nvPr/>
          </p:nvSpPr>
          <p:spPr bwMode="auto">
            <a:xfrm rot="10800000" flipH="1">
              <a:off x="1002" y="1690"/>
              <a:ext cx="123" cy="397"/>
            </a:xfrm>
            <a:prstGeom prst="ellipse">
              <a:avLst/>
            </a:prstGeom>
            <a:noFill/>
            <a:ln w="9525">
              <a:solidFill>
                <a:srgbClr val="0000FF"/>
              </a:solidFill>
              <a:round/>
              <a:headEnd/>
              <a:tailEnd/>
            </a:ln>
          </p:spPr>
          <p:txBody>
            <a:bodyPr wrap="none" anchor="ctr"/>
            <a:lstStyle/>
            <a:p>
              <a:pPr algn="r"/>
              <a:endParaRPr lang="nl-NL" sz="2400"/>
            </a:p>
          </p:txBody>
        </p:sp>
        <p:sp>
          <p:nvSpPr>
            <p:cNvPr id="30817" name="AutoShape 99" descr="Shingle"/>
            <p:cNvSpPr>
              <a:spLocks noChangeArrowheads="1"/>
            </p:cNvSpPr>
            <p:nvPr/>
          </p:nvSpPr>
          <p:spPr bwMode="auto">
            <a:xfrm rot="5400000" flipH="1">
              <a:off x="1271" y="1432"/>
              <a:ext cx="399" cy="913"/>
            </a:xfrm>
            <a:prstGeom prst="can">
              <a:avLst>
                <a:gd name="adj" fmla="val 29821"/>
              </a:avLst>
            </a:prstGeom>
            <a:pattFill prst="shingle">
              <a:fgClr>
                <a:srgbClr val="0066CC"/>
              </a:fgClr>
              <a:bgClr>
                <a:schemeClr val="bg1"/>
              </a:bgClr>
            </a:pattFill>
            <a:ln w="9525">
              <a:noFill/>
              <a:round/>
              <a:headEnd/>
              <a:tailEnd/>
            </a:ln>
          </p:spPr>
          <p:txBody>
            <a:bodyPr wrap="none" anchor="ctr"/>
            <a:lstStyle/>
            <a:p>
              <a:pPr algn="r"/>
              <a:endParaRPr lang="nl-NL" sz="2400"/>
            </a:p>
          </p:txBody>
        </p:sp>
        <p:sp>
          <p:nvSpPr>
            <p:cNvPr id="30818" name="Oval 100" descr="Dashed upward diagonal"/>
            <p:cNvSpPr>
              <a:spLocks noChangeArrowheads="1"/>
            </p:cNvSpPr>
            <p:nvPr/>
          </p:nvSpPr>
          <p:spPr bwMode="auto">
            <a:xfrm rot="10800000" flipH="1">
              <a:off x="1810" y="1691"/>
              <a:ext cx="123" cy="397"/>
            </a:xfrm>
            <a:prstGeom prst="ellipse">
              <a:avLst/>
            </a:prstGeom>
            <a:pattFill prst="dashUpDiag">
              <a:fgClr>
                <a:srgbClr val="0066CC"/>
              </a:fgClr>
              <a:bgClr>
                <a:schemeClr val="bg1"/>
              </a:bgClr>
            </a:pattFill>
            <a:ln w="9525">
              <a:solidFill>
                <a:srgbClr val="0000FF"/>
              </a:solidFill>
              <a:round/>
              <a:headEnd/>
              <a:tailEnd/>
            </a:ln>
          </p:spPr>
          <p:txBody>
            <a:bodyPr wrap="none" anchor="ctr"/>
            <a:lstStyle/>
            <a:p>
              <a:pPr algn="r"/>
              <a:endParaRPr lang="nl-NL" sz="2400"/>
            </a:p>
          </p:txBody>
        </p:sp>
      </p:grpSp>
      <p:sp>
        <p:nvSpPr>
          <p:cNvPr id="135269" name="Text Box 101"/>
          <p:cNvSpPr txBox="1">
            <a:spLocks noChangeArrowheads="1"/>
          </p:cNvSpPr>
          <p:nvPr/>
        </p:nvSpPr>
        <p:spPr bwMode="auto">
          <a:xfrm>
            <a:off x="1165225" y="954088"/>
            <a:ext cx="2124075" cy="1128712"/>
          </a:xfrm>
          <a:prstGeom prst="rect">
            <a:avLst/>
          </a:prstGeom>
          <a:noFill/>
          <a:ln w="9525">
            <a:noFill/>
            <a:miter lim="800000"/>
            <a:headEnd/>
            <a:tailEnd/>
          </a:ln>
          <a:effectLst/>
        </p:spPr>
        <p:txBody>
          <a:bodyPr wrap="none">
            <a:spAutoFit/>
          </a:bodyPr>
          <a:lstStyle/>
          <a:p>
            <a:pPr>
              <a:defRPr/>
            </a:pPr>
            <a:r>
              <a:rPr lang="nl-BE" sz="3200" b="1">
                <a:solidFill>
                  <a:srgbClr val="FF3300"/>
                </a:solidFill>
                <a:effectLst>
                  <a:outerShdw blurRad="38100" dist="38100" dir="2700000" algn="tl">
                    <a:srgbClr val="FFFFFF"/>
                  </a:outerShdw>
                </a:effectLst>
              </a:rPr>
              <a:t>Epicardial</a:t>
            </a:r>
          </a:p>
          <a:p>
            <a:pPr>
              <a:defRPr/>
            </a:pPr>
            <a:r>
              <a:rPr lang="nl-BE" b="1">
                <a:solidFill>
                  <a:srgbClr val="FF3300"/>
                </a:solidFill>
                <a:effectLst>
                  <a:outerShdw blurRad="38100" dist="38100" dir="2700000" algn="tl">
                    <a:srgbClr val="FFFFFF"/>
                  </a:outerShdw>
                </a:effectLst>
              </a:rPr>
              <a:t>= Conductance </a:t>
            </a:r>
          </a:p>
          <a:p>
            <a:pPr>
              <a:defRPr/>
            </a:pPr>
            <a:r>
              <a:rPr lang="nl-BE" b="1">
                <a:solidFill>
                  <a:srgbClr val="FF3300"/>
                </a:solidFill>
                <a:effectLst>
                  <a:outerShdw blurRad="38100" dist="38100" dir="2700000" algn="tl">
                    <a:srgbClr val="FFFFFF"/>
                  </a:outerShdw>
                </a:effectLst>
              </a:rPr>
              <a:t>Arteries &gt; 550 µ </a:t>
            </a:r>
            <a:endParaRPr lang="nl-NL" b="1">
              <a:solidFill>
                <a:srgbClr val="FF3300"/>
              </a:solidFill>
              <a:effectLst>
                <a:outerShdw blurRad="38100" dist="38100" dir="2700000" algn="tl">
                  <a:srgbClr val="FFFFFF"/>
                </a:outerShdw>
              </a:effectLst>
            </a:endParaRPr>
          </a:p>
        </p:txBody>
      </p:sp>
      <p:sp>
        <p:nvSpPr>
          <p:cNvPr id="135270" name="Text Box 102"/>
          <p:cNvSpPr txBox="1">
            <a:spLocks noChangeArrowheads="1"/>
          </p:cNvSpPr>
          <p:nvPr/>
        </p:nvSpPr>
        <p:spPr bwMode="auto">
          <a:xfrm>
            <a:off x="5057775" y="954088"/>
            <a:ext cx="3521075" cy="1128712"/>
          </a:xfrm>
          <a:prstGeom prst="rect">
            <a:avLst/>
          </a:prstGeom>
          <a:noFill/>
          <a:ln w="9525">
            <a:noFill/>
            <a:miter lim="800000"/>
            <a:headEnd/>
            <a:tailEnd/>
          </a:ln>
          <a:effectLst/>
        </p:spPr>
        <p:txBody>
          <a:bodyPr wrap="none">
            <a:spAutoFit/>
          </a:bodyPr>
          <a:lstStyle/>
          <a:p>
            <a:pPr>
              <a:defRPr/>
            </a:pPr>
            <a:r>
              <a:rPr lang="nl-BE" sz="3200" b="1">
                <a:solidFill>
                  <a:srgbClr val="FF3300"/>
                </a:solidFill>
                <a:effectLst>
                  <a:outerShdw blurRad="38100" dist="38100" dir="2700000" algn="tl">
                    <a:srgbClr val="FFFFFF"/>
                  </a:outerShdw>
                </a:effectLst>
              </a:rPr>
              <a:t>Microvasculature</a:t>
            </a:r>
          </a:p>
          <a:p>
            <a:pPr>
              <a:defRPr/>
            </a:pPr>
            <a:r>
              <a:rPr lang="nl-BE" b="1">
                <a:solidFill>
                  <a:srgbClr val="FF3300"/>
                </a:solidFill>
                <a:effectLst>
                  <a:outerShdw blurRad="38100" dist="38100" dir="2700000" algn="tl">
                    <a:srgbClr val="FFFFFF"/>
                  </a:outerShdw>
                </a:effectLst>
              </a:rPr>
              <a:t>= Resistance </a:t>
            </a:r>
          </a:p>
          <a:p>
            <a:pPr>
              <a:defRPr/>
            </a:pPr>
            <a:r>
              <a:rPr lang="nl-BE" b="1">
                <a:solidFill>
                  <a:srgbClr val="FF3300"/>
                </a:solidFill>
                <a:effectLst>
                  <a:outerShdw blurRad="38100" dist="38100" dir="2700000" algn="tl">
                    <a:srgbClr val="FFFFFF"/>
                  </a:outerShdw>
                </a:effectLst>
              </a:rPr>
              <a:t>Arteries &lt; 550 µ </a:t>
            </a:r>
            <a:endParaRPr lang="nl-NL" b="1">
              <a:solidFill>
                <a:srgbClr val="FF3300"/>
              </a:solidFill>
              <a:effectLst>
                <a:outerShdw blurRad="38100" dist="38100" dir="2700000" algn="tl">
                  <a:srgbClr val="FFFFFF"/>
                </a:outerShdw>
              </a:effectLst>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01" name="Freeform 85"/>
          <p:cNvSpPr>
            <a:spLocks/>
          </p:cNvSpPr>
          <p:nvPr/>
        </p:nvSpPr>
        <p:spPr bwMode="auto">
          <a:xfrm>
            <a:off x="558800" y="2247900"/>
            <a:ext cx="5662613" cy="1985963"/>
          </a:xfrm>
          <a:custGeom>
            <a:avLst/>
            <a:gdLst>
              <a:gd name="T0" fmla="*/ 0 w 4795"/>
              <a:gd name="T1" fmla="*/ 446 h 1299"/>
              <a:gd name="T2" fmla="*/ 2992 w 4795"/>
              <a:gd name="T3" fmla="*/ 449 h 1299"/>
              <a:gd name="T4" fmla="*/ 4774 w 4795"/>
              <a:gd name="T5" fmla="*/ 0 h 1299"/>
              <a:gd name="T6" fmla="*/ 4771 w 4795"/>
              <a:gd name="T7" fmla="*/ 63 h 1299"/>
              <a:gd name="T8" fmla="*/ 4423 w 4795"/>
              <a:gd name="T9" fmla="*/ 159 h 1299"/>
              <a:gd name="T10" fmla="*/ 4777 w 4795"/>
              <a:gd name="T11" fmla="*/ 183 h 1299"/>
              <a:gd name="T12" fmla="*/ 4783 w 4795"/>
              <a:gd name="T13" fmla="*/ 258 h 1299"/>
              <a:gd name="T14" fmla="*/ 4387 w 4795"/>
              <a:gd name="T15" fmla="*/ 225 h 1299"/>
              <a:gd name="T16" fmla="*/ 2985 w 4795"/>
              <a:gd name="T17" fmla="*/ 569 h 1299"/>
              <a:gd name="T18" fmla="*/ 4326 w 4795"/>
              <a:gd name="T19" fmla="*/ 569 h 1299"/>
              <a:gd name="T20" fmla="*/ 4783 w 4795"/>
              <a:gd name="T21" fmla="*/ 386 h 1299"/>
              <a:gd name="T22" fmla="*/ 4783 w 4795"/>
              <a:gd name="T23" fmla="*/ 459 h 1299"/>
              <a:gd name="T24" fmla="*/ 4363 w 4795"/>
              <a:gd name="T25" fmla="*/ 627 h 1299"/>
              <a:gd name="T26" fmla="*/ 4783 w 4795"/>
              <a:gd name="T27" fmla="*/ 635 h 1299"/>
              <a:gd name="T28" fmla="*/ 4783 w 4795"/>
              <a:gd name="T29" fmla="*/ 669 h 1299"/>
              <a:gd name="T30" fmla="*/ 4417 w 4795"/>
              <a:gd name="T31" fmla="*/ 675 h 1299"/>
              <a:gd name="T32" fmla="*/ 4423 w 4795"/>
              <a:gd name="T33" fmla="*/ 711 h 1299"/>
              <a:gd name="T34" fmla="*/ 4777 w 4795"/>
              <a:gd name="T35" fmla="*/ 777 h 1299"/>
              <a:gd name="T36" fmla="*/ 4777 w 4795"/>
              <a:gd name="T37" fmla="*/ 819 h 1299"/>
              <a:gd name="T38" fmla="*/ 4417 w 4795"/>
              <a:gd name="T39" fmla="*/ 765 h 1299"/>
              <a:gd name="T40" fmla="*/ 4777 w 4795"/>
              <a:gd name="T41" fmla="*/ 915 h 1299"/>
              <a:gd name="T42" fmla="*/ 4783 w 4795"/>
              <a:gd name="T43" fmla="*/ 969 h 1299"/>
              <a:gd name="T44" fmla="*/ 4309 w 4795"/>
              <a:gd name="T45" fmla="*/ 759 h 1299"/>
              <a:gd name="T46" fmla="*/ 2962 w 4795"/>
              <a:gd name="T47" fmla="*/ 758 h 1299"/>
              <a:gd name="T48" fmla="*/ 4357 w 4795"/>
              <a:gd name="T49" fmla="*/ 1095 h 1299"/>
              <a:gd name="T50" fmla="*/ 4795 w 4795"/>
              <a:gd name="T51" fmla="*/ 1095 h 1299"/>
              <a:gd name="T52" fmla="*/ 4792 w 4795"/>
              <a:gd name="T53" fmla="*/ 1149 h 1299"/>
              <a:gd name="T54" fmla="*/ 4355 w 4795"/>
              <a:gd name="T55" fmla="*/ 1149 h 1299"/>
              <a:gd name="T56" fmla="*/ 4789 w 4795"/>
              <a:gd name="T57" fmla="*/ 1233 h 1299"/>
              <a:gd name="T58" fmla="*/ 4789 w 4795"/>
              <a:gd name="T59" fmla="*/ 1299 h 1299"/>
              <a:gd name="T60" fmla="*/ 2992 w 4795"/>
              <a:gd name="T61" fmla="*/ 890 h 1299"/>
              <a:gd name="T62" fmla="*/ 0 w 4795"/>
              <a:gd name="T63" fmla="*/ 883 h 1299"/>
              <a:gd name="T64" fmla="*/ 0 w 4795"/>
              <a:gd name="T65" fmla="*/ 446 h 12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95"/>
              <a:gd name="T100" fmla="*/ 0 h 1299"/>
              <a:gd name="T101" fmla="*/ 4795 w 4795"/>
              <a:gd name="T102" fmla="*/ 1299 h 12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95" h="1299">
                <a:moveTo>
                  <a:pt x="0" y="446"/>
                </a:moveTo>
                <a:lnTo>
                  <a:pt x="2992" y="449"/>
                </a:lnTo>
                <a:lnTo>
                  <a:pt x="4774" y="0"/>
                </a:lnTo>
                <a:lnTo>
                  <a:pt x="4771" y="63"/>
                </a:lnTo>
                <a:lnTo>
                  <a:pt x="4423" y="159"/>
                </a:lnTo>
                <a:lnTo>
                  <a:pt x="4777" y="183"/>
                </a:lnTo>
                <a:lnTo>
                  <a:pt x="4783" y="258"/>
                </a:lnTo>
                <a:lnTo>
                  <a:pt x="4387" y="225"/>
                </a:lnTo>
                <a:lnTo>
                  <a:pt x="2985" y="569"/>
                </a:lnTo>
                <a:lnTo>
                  <a:pt x="4326" y="569"/>
                </a:lnTo>
                <a:lnTo>
                  <a:pt x="4783" y="386"/>
                </a:lnTo>
                <a:lnTo>
                  <a:pt x="4783" y="459"/>
                </a:lnTo>
                <a:lnTo>
                  <a:pt x="4363" y="627"/>
                </a:lnTo>
                <a:lnTo>
                  <a:pt x="4783" y="635"/>
                </a:lnTo>
                <a:lnTo>
                  <a:pt x="4783" y="669"/>
                </a:lnTo>
                <a:lnTo>
                  <a:pt x="4417" y="675"/>
                </a:lnTo>
                <a:lnTo>
                  <a:pt x="4423" y="711"/>
                </a:lnTo>
                <a:lnTo>
                  <a:pt x="4777" y="777"/>
                </a:lnTo>
                <a:lnTo>
                  <a:pt x="4777" y="819"/>
                </a:lnTo>
                <a:lnTo>
                  <a:pt x="4417" y="765"/>
                </a:lnTo>
                <a:lnTo>
                  <a:pt x="4777" y="915"/>
                </a:lnTo>
                <a:lnTo>
                  <a:pt x="4783" y="969"/>
                </a:lnTo>
                <a:lnTo>
                  <a:pt x="4309" y="759"/>
                </a:lnTo>
                <a:lnTo>
                  <a:pt x="2962" y="758"/>
                </a:lnTo>
                <a:lnTo>
                  <a:pt x="4357" y="1095"/>
                </a:lnTo>
                <a:lnTo>
                  <a:pt x="4795" y="1095"/>
                </a:lnTo>
                <a:lnTo>
                  <a:pt x="4792" y="1149"/>
                </a:lnTo>
                <a:lnTo>
                  <a:pt x="4355" y="1149"/>
                </a:lnTo>
                <a:lnTo>
                  <a:pt x="4789" y="1233"/>
                </a:lnTo>
                <a:lnTo>
                  <a:pt x="4789" y="1299"/>
                </a:lnTo>
                <a:lnTo>
                  <a:pt x="2992" y="890"/>
                </a:lnTo>
                <a:lnTo>
                  <a:pt x="0" y="883"/>
                </a:lnTo>
                <a:lnTo>
                  <a:pt x="0" y="446"/>
                </a:lnTo>
                <a:close/>
              </a:path>
            </a:pathLst>
          </a:custGeom>
          <a:solidFill>
            <a:srgbClr val="315575"/>
          </a:solidFill>
          <a:ln w="9525">
            <a:solidFill>
              <a:schemeClr val="tx1"/>
            </a:solidFill>
            <a:round/>
            <a:headEnd/>
            <a:tailEnd/>
          </a:ln>
        </p:spPr>
        <p:txBody>
          <a:bodyPr wrap="none" anchor="ctr"/>
          <a:lstStyle/>
          <a:p>
            <a:pPr algn="r"/>
            <a:endParaRPr lang="nl-NL" sz="2400"/>
          </a:p>
        </p:txBody>
      </p:sp>
      <p:sp>
        <p:nvSpPr>
          <p:cNvPr id="34902" name="Rectangle 86"/>
          <p:cNvSpPr>
            <a:spLocks noChangeArrowheads="1"/>
          </p:cNvSpPr>
          <p:nvPr/>
        </p:nvSpPr>
        <p:spPr bwMode="auto">
          <a:xfrm>
            <a:off x="539750" y="4332288"/>
            <a:ext cx="5692775" cy="1716087"/>
          </a:xfrm>
          <a:prstGeom prst="rect">
            <a:avLst/>
          </a:prstGeom>
          <a:solidFill>
            <a:srgbClr val="315575"/>
          </a:solidFill>
          <a:ln w="12700">
            <a:noFill/>
            <a:miter lim="800000"/>
            <a:headEnd/>
            <a:tailEnd/>
          </a:ln>
        </p:spPr>
        <p:txBody>
          <a:bodyPr wrap="none" anchor="ctr"/>
          <a:lstStyle/>
          <a:p>
            <a:pPr algn="r"/>
            <a:endParaRPr lang="nl-NL" sz="2400"/>
          </a:p>
        </p:txBody>
      </p:sp>
      <p:sp>
        <p:nvSpPr>
          <p:cNvPr id="34903" name="Freeform 87"/>
          <p:cNvSpPr>
            <a:spLocks/>
          </p:cNvSpPr>
          <p:nvPr/>
        </p:nvSpPr>
        <p:spPr bwMode="auto">
          <a:xfrm>
            <a:off x="6180138" y="4748213"/>
            <a:ext cx="2828925" cy="1309687"/>
          </a:xfrm>
          <a:custGeom>
            <a:avLst/>
            <a:gdLst>
              <a:gd name="T0" fmla="*/ 0 w 1782"/>
              <a:gd name="T1" fmla="*/ 0 h 825"/>
              <a:gd name="T2" fmla="*/ 694 w 1782"/>
              <a:gd name="T3" fmla="*/ 461 h 825"/>
              <a:gd name="T4" fmla="*/ 1159 w 1782"/>
              <a:gd name="T5" fmla="*/ 712 h 825"/>
              <a:gd name="T6" fmla="*/ 1464 w 1782"/>
              <a:gd name="T7" fmla="*/ 762 h 825"/>
              <a:gd name="T8" fmla="*/ 1782 w 1782"/>
              <a:gd name="T9" fmla="*/ 782 h 825"/>
              <a:gd name="T10" fmla="*/ 1782 w 1782"/>
              <a:gd name="T11" fmla="*/ 825 h 825"/>
              <a:gd name="T12" fmla="*/ 32 w 1782"/>
              <a:gd name="T13" fmla="*/ 825 h 825"/>
              <a:gd name="T14" fmla="*/ 0 w 1782"/>
              <a:gd name="T15" fmla="*/ 0 h 825"/>
              <a:gd name="T16" fmla="*/ 0 60000 65536"/>
              <a:gd name="T17" fmla="*/ 0 60000 65536"/>
              <a:gd name="T18" fmla="*/ 0 60000 65536"/>
              <a:gd name="T19" fmla="*/ 0 60000 65536"/>
              <a:gd name="T20" fmla="*/ 0 60000 65536"/>
              <a:gd name="T21" fmla="*/ 0 60000 65536"/>
              <a:gd name="T22" fmla="*/ 0 60000 65536"/>
              <a:gd name="T23" fmla="*/ 0 60000 65536"/>
              <a:gd name="T24" fmla="*/ 0 w 1782"/>
              <a:gd name="T25" fmla="*/ 0 h 825"/>
              <a:gd name="T26" fmla="*/ 1782 w 1782"/>
              <a:gd name="T27" fmla="*/ 825 h 8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82" h="825">
                <a:moveTo>
                  <a:pt x="0" y="0"/>
                </a:moveTo>
                <a:lnTo>
                  <a:pt x="694" y="461"/>
                </a:lnTo>
                <a:lnTo>
                  <a:pt x="1159" y="712"/>
                </a:lnTo>
                <a:lnTo>
                  <a:pt x="1464" y="762"/>
                </a:lnTo>
                <a:lnTo>
                  <a:pt x="1782" y="782"/>
                </a:lnTo>
                <a:lnTo>
                  <a:pt x="1782" y="825"/>
                </a:lnTo>
                <a:lnTo>
                  <a:pt x="32" y="825"/>
                </a:lnTo>
                <a:lnTo>
                  <a:pt x="0" y="0"/>
                </a:lnTo>
                <a:close/>
              </a:path>
            </a:pathLst>
          </a:custGeom>
          <a:gradFill rotWithShape="0">
            <a:gsLst>
              <a:gs pos="0">
                <a:srgbClr val="FF3300"/>
              </a:gs>
              <a:gs pos="100000">
                <a:srgbClr val="390B00"/>
              </a:gs>
            </a:gsLst>
            <a:lin ang="0" scaled="1"/>
          </a:gradFill>
          <a:ln w="9525">
            <a:noFill/>
            <a:round/>
            <a:headEnd/>
            <a:tailEnd/>
          </a:ln>
        </p:spPr>
        <p:txBody>
          <a:bodyPr wrap="none" anchor="ctr"/>
          <a:lstStyle/>
          <a:p>
            <a:pPr algn="r"/>
            <a:endParaRPr lang="nl-NL" sz="2400"/>
          </a:p>
        </p:txBody>
      </p:sp>
      <p:sp>
        <p:nvSpPr>
          <p:cNvPr id="34904" name="Freeform 88"/>
          <p:cNvSpPr>
            <a:spLocks/>
          </p:cNvSpPr>
          <p:nvPr/>
        </p:nvSpPr>
        <p:spPr bwMode="auto">
          <a:xfrm>
            <a:off x="538163" y="3883025"/>
            <a:ext cx="8461375" cy="2174875"/>
          </a:xfrm>
          <a:custGeom>
            <a:avLst/>
            <a:gdLst>
              <a:gd name="T0" fmla="*/ 0 w 6096"/>
              <a:gd name="T1" fmla="*/ 0 h 1344"/>
              <a:gd name="T2" fmla="*/ 0 w 6096"/>
              <a:gd name="T3" fmla="*/ 1344 h 1344"/>
              <a:gd name="T4" fmla="*/ 6096 w 6096"/>
              <a:gd name="T5" fmla="*/ 1344 h 1344"/>
              <a:gd name="T6" fmla="*/ 0 60000 65536"/>
              <a:gd name="T7" fmla="*/ 0 60000 65536"/>
              <a:gd name="T8" fmla="*/ 0 60000 65536"/>
              <a:gd name="T9" fmla="*/ 0 w 6096"/>
              <a:gd name="T10" fmla="*/ 0 h 1344"/>
              <a:gd name="T11" fmla="*/ 6096 w 6096"/>
              <a:gd name="T12" fmla="*/ 1344 h 1344"/>
            </a:gdLst>
            <a:ahLst/>
            <a:cxnLst>
              <a:cxn ang="T6">
                <a:pos x="T0" y="T1"/>
              </a:cxn>
              <a:cxn ang="T7">
                <a:pos x="T2" y="T3"/>
              </a:cxn>
              <a:cxn ang="T8">
                <a:pos x="T4" y="T5"/>
              </a:cxn>
            </a:cxnLst>
            <a:rect l="T9" t="T10" r="T11" b="T12"/>
            <a:pathLst>
              <a:path w="6096" h="1344">
                <a:moveTo>
                  <a:pt x="0" y="0"/>
                </a:moveTo>
                <a:lnTo>
                  <a:pt x="0" y="1344"/>
                </a:lnTo>
                <a:lnTo>
                  <a:pt x="6096" y="1344"/>
                </a:lnTo>
              </a:path>
            </a:pathLst>
          </a:custGeom>
          <a:noFill/>
          <a:ln w="19050">
            <a:solidFill>
              <a:srgbClr val="1C1C1C"/>
            </a:solidFill>
            <a:round/>
            <a:headEnd/>
            <a:tailEnd/>
          </a:ln>
        </p:spPr>
        <p:txBody>
          <a:bodyPr wrap="none" anchor="ctr"/>
          <a:lstStyle/>
          <a:p>
            <a:pPr algn="r"/>
            <a:endParaRPr lang="nl-NL" sz="2400"/>
          </a:p>
        </p:txBody>
      </p:sp>
      <p:sp>
        <p:nvSpPr>
          <p:cNvPr id="34905" name="Text Box 89"/>
          <p:cNvSpPr txBox="1">
            <a:spLocks noChangeArrowheads="1"/>
          </p:cNvSpPr>
          <p:nvPr/>
        </p:nvSpPr>
        <p:spPr bwMode="auto">
          <a:xfrm>
            <a:off x="131763" y="3803650"/>
            <a:ext cx="446087" cy="396875"/>
          </a:xfrm>
          <a:prstGeom prst="rect">
            <a:avLst/>
          </a:prstGeom>
          <a:noFill/>
          <a:ln w="9525">
            <a:noFill/>
            <a:miter lim="800000"/>
            <a:headEnd/>
            <a:tailEnd/>
          </a:ln>
        </p:spPr>
        <p:txBody>
          <a:bodyPr wrap="none">
            <a:spAutoFit/>
          </a:bodyPr>
          <a:lstStyle/>
          <a:p>
            <a:pPr algn="l" eaLnBrk="0" hangingPunct="0"/>
            <a:r>
              <a:rPr lang="en-US" sz="2000" b="1"/>
              <a:t>P</a:t>
            </a:r>
            <a:r>
              <a:rPr lang="en-US" sz="2000" b="1" i="1" baseline="-25000"/>
              <a:t>a</a:t>
            </a:r>
            <a:endParaRPr lang="en-US" sz="2000" b="1"/>
          </a:p>
        </p:txBody>
      </p:sp>
      <p:sp>
        <p:nvSpPr>
          <p:cNvPr id="34906" name="Text Box 90"/>
          <p:cNvSpPr txBox="1">
            <a:spLocks noChangeArrowheads="1"/>
          </p:cNvSpPr>
          <p:nvPr/>
        </p:nvSpPr>
        <p:spPr bwMode="auto">
          <a:xfrm>
            <a:off x="60325" y="4222750"/>
            <a:ext cx="479425" cy="304800"/>
          </a:xfrm>
          <a:prstGeom prst="rect">
            <a:avLst/>
          </a:prstGeom>
          <a:noFill/>
          <a:ln w="9525">
            <a:noFill/>
            <a:miter lim="800000"/>
            <a:headEnd/>
            <a:tailEnd/>
          </a:ln>
        </p:spPr>
        <p:txBody>
          <a:bodyPr wrap="none">
            <a:spAutoFit/>
          </a:bodyPr>
          <a:lstStyle/>
          <a:p>
            <a:pPr algn="l" eaLnBrk="0" hangingPunct="0"/>
            <a:r>
              <a:rPr lang="en-US" sz="1400" b="1"/>
              <a:t>100</a:t>
            </a:r>
          </a:p>
        </p:txBody>
      </p:sp>
      <p:grpSp>
        <p:nvGrpSpPr>
          <p:cNvPr id="2" name="Group 93"/>
          <p:cNvGrpSpPr>
            <a:grpSpLocks/>
          </p:cNvGrpSpPr>
          <p:nvPr/>
        </p:nvGrpSpPr>
        <p:grpSpPr bwMode="auto">
          <a:xfrm>
            <a:off x="6000750" y="2249488"/>
            <a:ext cx="3190875" cy="1982787"/>
            <a:chOff x="4908" y="1249"/>
            <a:chExt cx="894" cy="1249"/>
          </a:xfrm>
        </p:grpSpPr>
        <p:sp>
          <p:nvSpPr>
            <p:cNvPr id="34908" name="Freeform 94"/>
            <p:cNvSpPr>
              <a:spLocks/>
            </p:cNvSpPr>
            <p:nvPr/>
          </p:nvSpPr>
          <p:spPr bwMode="auto">
            <a:xfrm rot="-5400000">
              <a:off x="5026" y="1721"/>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wrap="none" anchor="ctr"/>
            <a:lstStyle/>
            <a:p>
              <a:pPr algn="r"/>
              <a:endParaRPr lang="nl-NL" sz="2400"/>
            </a:p>
          </p:txBody>
        </p:sp>
        <p:sp>
          <p:nvSpPr>
            <p:cNvPr id="34909" name="Freeform 95"/>
            <p:cNvSpPr>
              <a:spLocks/>
            </p:cNvSpPr>
            <p:nvPr/>
          </p:nvSpPr>
          <p:spPr bwMode="auto">
            <a:xfrm rot="16200000" flipH="1">
              <a:off x="5009" y="1148"/>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wrap="none" anchor="ctr"/>
            <a:lstStyle/>
            <a:p>
              <a:pPr algn="r"/>
              <a:endParaRPr lang="nl-NL" sz="2400"/>
            </a:p>
          </p:txBody>
        </p:sp>
      </p:grpSp>
      <p:grpSp>
        <p:nvGrpSpPr>
          <p:cNvPr id="3" name="Group 96"/>
          <p:cNvGrpSpPr>
            <a:grpSpLocks/>
          </p:cNvGrpSpPr>
          <p:nvPr/>
        </p:nvGrpSpPr>
        <p:grpSpPr bwMode="auto">
          <a:xfrm>
            <a:off x="1608138" y="2928938"/>
            <a:ext cx="657225" cy="677862"/>
            <a:chOff x="1241" y="1676"/>
            <a:chExt cx="323" cy="427"/>
          </a:xfrm>
        </p:grpSpPr>
        <p:sp>
          <p:nvSpPr>
            <p:cNvPr id="34911" name="AutoShape 97"/>
            <p:cNvSpPr>
              <a:spLocks noChangeArrowheads="1"/>
            </p:cNvSpPr>
            <p:nvPr/>
          </p:nvSpPr>
          <p:spPr bwMode="auto">
            <a:xfrm>
              <a:off x="1241" y="1676"/>
              <a:ext cx="317" cy="136"/>
            </a:xfrm>
            <a:custGeom>
              <a:avLst/>
              <a:gdLst>
                <a:gd name="T0" fmla="*/ 277 w 21600"/>
                <a:gd name="T1" fmla="*/ 68 h 21600"/>
                <a:gd name="T2" fmla="*/ 159 w 21600"/>
                <a:gd name="T3" fmla="*/ 136 h 21600"/>
                <a:gd name="T4" fmla="*/ 40 w 21600"/>
                <a:gd name="T5" fmla="*/ 68 h 21600"/>
                <a:gd name="T6" fmla="*/ 159 w 21600"/>
                <a:gd name="T7" fmla="*/ 0 h 21600"/>
                <a:gd name="T8" fmla="*/ 0 60000 65536"/>
                <a:gd name="T9" fmla="*/ 0 60000 65536"/>
                <a:gd name="T10" fmla="*/ 0 60000 65536"/>
                <a:gd name="T11" fmla="*/ 0 60000 65536"/>
                <a:gd name="T12" fmla="*/ 4497 w 21600"/>
                <a:gd name="T13" fmla="*/ 4447 h 21600"/>
                <a:gd name="T14" fmla="*/ 17103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9900"/>
            </a:solidFill>
            <a:ln w="9525">
              <a:noFill/>
              <a:miter lim="800000"/>
              <a:headEnd/>
              <a:tailEnd/>
            </a:ln>
          </p:spPr>
          <p:txBody>
            <a:bodyPr wrap="none" anchor="ctr"/>
            <a:lstStyle/>
            <a:p>
              <a:pPr algn="r"/>
              <a:endParaRPr lang="nl-NL" sz="2400"/>
            </a:p>
          </p:txBody>
        </p:sp>
        <p:sp>
          <p:nvSpPr>
            <p:cNvPr id="34912" name="AutoShape 98"/>
            <p:cNvSpPr>
              <a:spLocks noChangeArrowheads="1"/>
            </p:cNvSpPr>
            <p:nvPr/>
          </p:nvSpPr>
          <p:spPr bwMode="auto">
            <a:xfrm flipV="1">
              <a:off x="1247" y="1967"/>
              <a:ext cx="317" cy="136"/>
            </a:xfrm>
            <a:custGeom>
              <a:avLst/>
              <a:gdLst>
                <a:gd name="T0" fmla="*/ 277 w 21600"/>
                <a:gd name="T1" fmla="*/ 68 h 21600"/>
                <a:gd name="T2" fmla="*/ 159 w 21600"/>
                <a:gd name="T3" fmla="*/ 136 h 21600"/>
                <a:gd name="T4" fmla="*/ 40 w 21600"/>
                <a:gd name="T5" fmla="*/ 68 h 21600"/>
                <a:gd name="T6" fmla="*/ 159 w 21600"/>
                <a:gd name="T7" fmla="*/ 0 h 21600"/>
                <a:gd name="T8" fmla="*/ 0 60000 65536"/>
                <a:gd name="T9" fmla="*/ 0 60000 65536"/>
                <a:gd name="T10" fmla="*/ 0 60000 65536"/>
                <a:gd name="T11" fmla="*/ 0 60000 65536"/>
                <a:gd name="T12" fmla="*/ 4497 w 21600"/>
                <a:gd name="T13" fmla="*/ 4447 h 21600"/>
                <a:gd name="T14" fmla="*/ 17103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9900"/>
            </a:solidFill>
            <a:ln w="9525">
              <a:noFill/>
              <a:miter lim="800000"/>
              <a:headEnd/>
              <a:tailEnd/>
            </a:ln>
          </p:spPr>
          <p:txBody>
            <a:bodyPr wrap="none" anchor="ctr"/>
            <a:lstStyle/>
            <a:p>
              <a:pPr algn="r"/>
              <a:endParaRPr lang="nl-NL" sz="2400"/>
            </a:p>
          </p:txBody>
        </p:sp>
      </p:grpSp>
      <p:sp>
        <p:nvSpPr>
          <p:cNvPr id="139363" name="Text Box 99"/>
          <p:cNvSpPr txBox="1">
            <a:spLocks noChangeArrowheads="1"/>
          </p:cNvSpPr>
          <p:nvPr/>
        </p:nvSpPr>
        <p:spPr bwMode="auto">
          <a:xfrm>
            <a:off x="1311275" y="2244725"/>
            <a:ext cx="1243013" cy="701675"/>
          </a:xfrm>
          <a:prstGeom prst="rect">
            <a:avLst/>
          </a:prstGeom>
          <a:noFill/>
          <a:ln w="9525">
            <a:noFill/>
            <a:miter lim="800000"/>
            <a:headEnd/>
            <a:tailEnd/>
          </a:ln>
          <a:effectLst/>
        </p:spPr>
        <p:txBody>
          <a:bodyPr wrap="none">
            <a:spAutoFit/>
          </a:bodyPr>
          <a:lstStyle/>
          <a:p>
            <a:pPr>
              <a:defRPr/>
            </a:pPr>
            <a:r>
              <a:rPr lang="nl-BE" sz="2000" b="1">
                <a:solidFill>
                  <a:srgbClr val="FF6600"/>
                </a:solidFill>
                <a:effectLst>
                  <a:outerShdw blurRad="38100" dist="38100" dir="2700000" algn="tl">
                    <a:srgbClr val="FFFFFF"/>
                  </a:outerShdw>
                </a:effectLst>
              </a:rPr>
              <a:t>Focal</a:t>
            </a:r>
          </a:p>
          <a:p>
            <a:pPr>
              <a:defRPr/>
            </a:pPr>
            <a:r>
              <a:rPr lang="nl-BE" sz="2000" b="1">
                <a:solidFill>
                  <a:srgbClr val="FF6600"/>
                </a:solidFill>
                <a:effectLst>
                  <a:outerShdw blurRad="38100" dist="38100" dir="2700000" algn="tl">
                    <a:srgbClr val="FFFFFF"/>
                  </a:outerShdw>
                </a:effectLst>
              </a:rPr>
              <a:t>Stenosis</a:t>
            </a:r>
            <a:endParaRPr lang="en-US" sz="2000" b="1">
              <a:solidFill>
                <a:srgbClr val="FF6600"/>
              </a:solidFill>
              <a:effectLst>
                <a:outerShdw blurRad="38100" dist="38100" dir="2700000" algn="tl">
                  <a:srgbClr val="FFFFFF"/>
                </a:outerShdw>
              </a:effectLst>
            </a:endParaRPr>
          </a:p>
        </p:txBody>
      </p:sp>
      <p:sp>
        <p:nvSpPr>
          <p:cNvPr id="34914" name="Freeform 100"/>
          <p:cNvSpPr>
            <a:spLocks/>
          </p:cNvSpPr>
          <p:nvPr/>
        </p:nvSpPr>
        <p:spPr bwMode="auto">
          <a:xfrm>
            <a:off x="2255838" y="4248150"/>
            <a:ext cx="4221162" cy="657225"/>
          </a:xfrm>
          <a:custGeom>
            <a:avLst/>
            <a:gdLst>
              <a:gd name="T0" fmla="*/ 0 w 2659"/>
              <a:gd name="T1" fmla="*/ 47 h 414"/>
              <a:gd name="T2" fmla="*/ 130 w 2659"/>
              <a:gd name="T3" fmla="*/ 76 h 414"/>
              <a:gd name="T4" fmla="*/ 283 w 2659"/>
              <a:gd name="T5" fmla="*/ 96 h 414"/>
              <a:gd name="T6" fmla="*/ 583 w 2659"/>
              <a:gd name="T7" fmla="*/ 174 h 414"/>
              <a:gd name="T8" fmla="*/ 1013 w 2659"/>
              <a:gd name="T9" fmla="*/ 204 h 414"/>
              <a:gd name="T10" fmla="*/ 1219 w 2659"/>
              <a:gd name="T11" fmla="*/ 246 h 414"/>
              <a:gd name="T12" fmla="*/ 1861 w 2659"/>
              <a:gd name="T13" fmla="*/ 277 h 414"/>
              <a:gd name="T14" fmla="*/ 2263 w 2659"/>
              <a:gd name="T15" fmla="*/ 282 h 414"/>
              <a:gd name="T16" fmla="*/ 2453 w 2659"/>
              <a:gd name="T17" fmla="*/ 315 h 414"/>
              <a:gd name="T18" fmla="*/ 2659 w 2659"/>
              <a:gd name="T19" fmla="*/ 414 h 414"/>
              <a:gd name="T20" fmla="*/ 2527 w 2659"/>
              <a:gd name="T21" fmla="*/ 0 h 414"/>
              <a:gd name="T22" fmla="*/ 0 w 2659"/>
              <a:gd name="T23" fmla="*/ 47 h 4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59"/>
              <a:gd name="T37" fmla="*/ 0 h 414"/>
              <a:gd name="T38" fmla="*/ 2659 w 2659"/>
              <a:gd name="T39" fmla="*/ 414 h 4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59" h="414">
                <a:moveTo>
                  <a:pt x="0" y="47"/>
                </a:moveTo>
                <a:lnTo>
                  <a:pt x="130" y="76"/>
                </a:lnTo>
                <a:lnTo>
                  <a:pt x="283" y="96"/>
                </a:lnTo>
                <a:lnTo>
                  <a:pt x="583" y="174"/>
                </a:lnTo>
                <a:lnTo>
                  <a:pt x="1013" y="204"/>
                </a:lnTo>
                <a:lnTo>
                  <a:pt x="1219" y="246"/>
                </a:lnTo>
                <a:lnTo>
                  <a:pt x="1861" y="277"/>
                </a:lnTo>
                <a:lnTo>
                  <a:pt x="2263" y="282"/>
                </a:lnTo>
                <a:lnTo>
                  <a:pt x="2453" y="315"/>
                </a:lnTo>
                <a:lnTo>
                  <a:pt x="2659" y="414"/>
                </a:lnTo>
                <a:lnTo>
                  <a:pt x="2527" y="0"/>
                </a:lnTo>
                <a:lnTo>
                  <a:pt x="0" y="47"/>
                </a:lnTo>
                <a:close/>
              </a:path>
            </a:pathLst>
          </a:custGeom>
          <a:solidFill>
            <a:schemeClr val="bg1"/>
          </a:solidFill>
          <a:ln w="9525">
            <a:noFill/>
            <a:round/>
            <a:headEnd/>
            <a:tailEnd/>
          </a:ln>
        </p:spPr>
        <p:txBody>
          <a:bodyPr/>
          <a:lstStyle/>
          <a:p>
            <a:pPr algn="r"/>
            <a:endParaRPr lang="nl-NL" sz="2400"/>
          </a:p>
        </p:txBody>
      </p:sp>
      <p:sp>
        <p:nvSpPr>
          <p:cNvPr id="34915" name="Freeform 101"/>
          <p:cNvSpPr>
            <a:spLocks/>
          </p:cNvSpPr>
          <p:nvPr/>
        </p:nvSpPr>
        <p:spPr bwMode="auto">
          <a:xfrm>
            <a:off x="2211388" y="2932113"/>
            <a:ext cx="1852612" cy="76200"/>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sp>
        <p:nvSpPr>
          <p:cNvPr id="34916" name="Freeform 102"/>
          <p:cNvSpPr>
            <a:spLocks/>
          </p:cNvSpPr>
          <p:nvPr/>
        </p:nvSpPr>
        <p:spPr bwMode="auto">
          <a:xfrm flipV="1">
            <a:off x="2225675" y="3494088"/>
            <a:ext cx="1809750" cy="119062"/>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sp>
        <p:nvSpPr>
          <p:cNvPr id="34917" name="Freeform 103"/>
          <p:cNvSpPr>
            <a:spLocks/>
          </p:cNvSpPr>
          <p:nvPr/>
        </p:nvSpPr>
        <p:spPr bwMode="auto">
          <a:xfrm>
            <a:off x="550863" y="2921000"/>
            <a:ext cx="1343025" cy="69850"/>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sp>
        <p:nvSpPr>
          <p:cNvPr id="34918" name="Freeform 104"/>
          <p:cNvSpPr>
            <a:spLocks/>
          </p:cNvSpPr>
          <p:nvPr/>
        </p:nvSpPr>
        <p:spPr bwMode="auto">
          <a:xfrm flipV="1">
            <a:off x="555625" y="3544888"/>
            <a:ext cx="1343025" cy="69850"/>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sp>
        <p:nvSpPr>
          <p:cNvPr id="34919" name="Freeform 105"/>
          <p:cNvSpPr>
            <a:spLocks/>
          </p:cNvSpPr>
          <p:nvPr/>
        </p:nvSpPr>
        <p:spPr bwMode="auto">
          <a:xfrm>
            <a:off x="555625" y="4316413"/>
            <a:ext cx="5634038" cy="441325"/>
          </a:xfrm>
          <a:custGeom>
            <a:avLst/>
            <a:gdLst>
              <a:gd name="T0" fmla="*/ 0 w 3549"/>
              <a:gd name="T1" fmla="*/ 0 h 278"/>
              <a:gd name="T2" fmla="*/ 1108 w 3549"/>
              <a:gd name="T3" fmla="*/ 5 h 278"/>
              <a:gd name="T4" fmla="*/ 1235 w 3549"/>
              <a:gd name="T5" fmla="*/ 37 h 278"/>
              <a:gd name="T6" fmla="*/ 1561 w 3549"/>
              <a:gd name="T7" fmla="*/ 111 h 278"/>
              <a:gd name="T8" fmla="*/ 1672 w 3549"/>
              <a:gd name="T9" fmla="*/ 139 h 278"/>
              <a:gd name="T10" fmla="*/ 1830 w 3549"/>
              <a:gd name="T11" fmla="*/ 139 h 278"/>
              <a:gd name="T12" fmla="*/ 2164 w 3549"/>
              <a:gd name="T13" fmla="*/ 186 h 278"/>
              <a:gd name="T14" fmla="*/ 2304 w 3549"/>
              <a:gd name="T15" fmla="*/ 213 h 278"/>
              <a:gd name="T16" fmla="*/ 2527 w 3549"/>
              <a:gd name="T17" fmla="*/ 232 h 278"/>
              <a:gd name="T18" fmla="*/ 2945 w 3549"/>
              <a:gd name="T19" fmla="*/ 241 h 278"/>
              <a:gd name="T20" fmla="*/ 3372 w 3549"/>
              <a:gd name="T21" fmla="*/ 251 h 278"/>
              <a:gd name="T22" fmla="*/ 3549 w 3549"/>
              <a:gd name="T23" fmla="*/ 278 h 2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49"/>
              <a:gd name="T37" fmla="*/ 0 h 278"/>
              <a:gd name="T38" fmla="*/ 3549 w 3549"/>
              <a:gd name="T39" fmla="*/ 278 h 2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49" h="278">
                <a:moveTo>
                  <a:pt x="0" y="0"/>
                </a:moveTo>
                <a:lnTo>
                  <a:pt x="1108" y="5"/>
                </a:lnTo>
                <a:lnTo>
                  <a:pt x="1235" y="37"/>
                </a:lnTo>
                <a:lnTo>
                  <a:pt x="1561" y="111"/>
                </a:lnTo>
                <a:lnTo>
                  <a:pt x="1672" y="139"/>
                </a:lnTo>
                <a:lnTo>
                  <a:pt x="1830" y="139"/>
                </a:lnTo>
                <a:lnTo>
                  <a:pt x="2164" y="186"/>
                </a:lnTo>
                <a:lnTo>
                  <a:pt x="2304" y="213"/>
                </a:lnTo>
                <a:lnTo>
                  <a:pt x="2527" y="232"/>
                </a:lnTo>
                <a:lnTo>
                  <a:pt x="2945" y="241"/>
                </a:lnTo>
                <a:lnTo>
                  <a:pt x="3372" y="251"/>
                </a:lnTo>
                <a:lnTo>
                  <a:pt x="3549" y="278"/>
                </a:lnTo>
              </a:path>
            </a:pathLst>
          </a:custGeom>
          <a:noFill/>
          <a:ln w="28575">
            <a:solidFill>
              <a:srgbClr val="FF3300"/>
            </a:solidFill>
            <a:round/>
            <a:headEnd/>
            <a:tailEnd/>
          </a:ln>
        </p:spPr>
        <p:txBody>
          <a:bodyPr/>
          <a:lstStyle/>
          <a:p>
            <a:pPr algn="r"/>
            <a:endParaRPr lang="nl-NL" sz="2400"/>
          </a:p>
        </p:txBody>
      </p:sp>
      <p:sp>
        <p:nvSpPr>
          <p:cNvPr id="34920" name="Freeform 106"/>
          <p:cNvSpPr>
            <a:spLocks/>
          </p:cNvSpPr>
          <p:nvPr/>
        </p:nvSpPr>
        <p:spPr bwMode="auto">
          <a:xfrm rot="-1058890">
            <a:off x="3970338" y="2659063"/>
            <a:ext cx="1866900" cy="42862"/>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sp>
        <p:nvSpPr>
          <p:cNvPr id="34921" name="Freeform 107"/>
          <p:cNvSpPr>
            <a:spLocks/>
          </p:cNvSpPr>
          <p:nvPr/>
        </p:nvSpPr>
        <p:spPr bwMode="auto">
          <a:xfrm rot="926734" flipV="1">
            <a:off x="3997325" y="3773488"/>
            <a:ext cx="1536700" cy="42862"/>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grpSp>
        <p:nvGrpSpPr>
          <p:cNvPr id="4" name="Group 108"/>
          <p:cNvGrpSpPr>
            <a:grpSpLocks/>
          </p:cNvGrpSpPr>
          <p:nvPr/>
        </p:nvGrpSpPr>
        <p:grpSpPr bwMode="auto">
          <a:xfrm>
            <a:off x="4149725" y="3111500"/>
            <a:ext cx="1504950" cy="303213"/>
            <a:chOff x="2514" y="1960"/>
            <a:chExt cx="1112" cy="191"/>
          </a:xfrm>
        </p:grpSpPr>
        <p:sp>
          <p:nvSpPr>
            <p:cNvPr id="34923" name="Freeform 109"/>
            <p:cNvSpPr>
              <a:spLocks/>
            </p:cNvSpPr>
            <p:nvPr/>
          </p:nvSpPr>
          <p:spPr bwMode="auto">
            <a:xfrm flipV="1">
              <a:off x="2514" y="2124"/>
              <a:ext cx="1084" cy="27"/>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sp>
          <p:nvSpPr>
            <p:cNvPr id="34924" name="Freeform 110"/>
            <p:cNvSpPr>
              <a:spLocks/>
            </p:cNvSpPr>
            <p:nvPr/>
          </p:nvSpPr>
          <p:spPr bwMode="auto">
            <a:xfrm>
              <a:off x="2542" y="1960"/>
              <a:ext cx="1084" cy="27"/>
            </a:xfrm>
            <a:custGeom>
              <a:avLst/>
              <a:gdLst>
                <a:gd name="T0" fmla="*/ 0 w 1678"/>
                <a:gd name="T1" fmla="*/ 0 h 56"/>
                <a:gd name="T2" fmla="*/ 272 w 1678"/>
                <a:gd name="T3" fmla="*/ 0 h 56"/>
                <a:gd name="T4" fmla="*/ 1678 w 1678"/>
                <a:gd name="T5" fmla="*/ 0 h 56"/>
                <a:gd name="T6" fmla="*/ 1666 w 1678"/>
                <a:gd name="T7" fmla="*/ 22 h 56"/>
                <a:gd name="T8" fmla="*/ 1622 w 1678"/>
                <a:gd name="T9" fmla="*/ 36 h 56"/>
                <a:gd name="T10" fmla="*/ 1586 w 1678"/>
                <a:gd name="T11" fmla="*/ 44 h 56"/>
                <a:gd name="T12" fmla="*/ 1542 w 1678"/>
                <a:gd name="T13" fmla="*/ 46 h 56"/>
                <a:gd name="T14" fmla="*/ 1451 w 1678"/>
                <a:gd name="T15" fmla="*/ 46 h 56"/>
                <a:gd name="T16" fmla="*/ 1376 w 1678"/>
                <a:gd name="T17" fmla="*/ 50 h 56"/>
                <a:gd name="T18" fmla="*/ 1315 w 1678"/>
                <a:gd name="T19" fmla="*/ 46 h 56"/>
                <a:gd name="T20" fmla="*/ 1202 w 1678"/>
                <a:gd name="T21" fmla="*/ 28 h 56"/>
                <a:gd name="T22" fmla="*/ 1120 w 1678"/>
                <a:gd name="T23" fmla="*/ 36 h 56"/>
                <a:gd name="T24" fmla="*/ 994 w 1678"/>
                <a:gd name="T25" fmla="*/ 28 h 56"/>
                <a:gd name="T26" fmla="*/ 886 w 1678"/>
                <a:gd name="T27" fmla="*/ 44 h 56"/>
                <a:gd name="T28" fmla="*/ 808 w 1678"/>
                <a:gd name="T29" fmla="*/ 54 h 56"/>
                <a:gd name="T30" fmla="*/ 768 w 1678"/>
                <a:gd name="T31" fmla="*/ 56 h 56"/>
                <a:gd name="T32" fmla="*/ 722 w 1678"/>
                <a:gd name="T33" fmla="*/ 46 h 56"/>
                <a:gd name="T34" fmla="*/ 604 w 1678"/>
                <a:gd name="T35" fmla="*/ 30 h 56"/>
                <a:gd name="T36" fmla="*/ 550 w 1678"/>
                <a:gd name="T37" fmla="*/ 32 h 56"/>
                <a:gd name="T38" fmla="*/ 502 w 1678"/>
                <a:gd name="T39" fmla="*/ 32 h 56"/>
                <a:gd name="T40" fmla="*/ 446 w 1678"/>
                <a:gd name="T41" fmla="*/ 38 h 56"/>
                <a:gd name="T42" fmla="*/ 398 w 1678"/>
                <a:gd name="T43" fmla="*/ 44 h 56"/>
                <a:gd name="T44" fmla="*/ 362 w 1678"/>
                <a:gd name="T45" fmla="*/ 52 h 56"/>
                <a:gd name="T46" fmla="*/ 328 w 1678"/>
                <a:gd name="T47" fmla="*/ 52 h 56"/>
                <a:gd name="T48" fmla="*/ 272 w 1678"/>
                <a:gd name="T49" fmla="*/ 46 h 56"/>
                <a:gd name="T50" fmla="*/ 228 w 1678"/>
                <a:gd name="T51" fmla="*/ 48 h 56"/>
                <a:gd name="T52" fmla="*/ 188 w 1678"/>
                <a:gd name="T53" fmla="*/ 32 h 56"/>
                <a:gd name="T54" fmla="*/ 116 w 1678"/>
                <a:gd name="T55" fmla="*/ 14 h 56"/>
                <a:gd name="T56" fmla="*/ 68 w 1678"/>
                <a:gd name="T57" fmla="*/ 14 h 56"/>
                <a:gd name="T58" fmla="*/ 28 w 1678"/>
                <a:gd name="T59" fmla="*/ 14 h 56"/>
                <a:gd name="T60" fmla="*/ 0 w 1678"/>
                <a:gd name="T61" fmla="*/ 0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78"/>
                <a:gd name="T94" fmla="*/ 0 h 56"/>
                <a:gd name="T95" fmla="*/ 1678 w 167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78" h="56">
                  <a:moveTo>
                    <a:pt x="0" y="0"/>
                  </a:moveTo>
                  <a:lnTo>
                    <a:pt x="272" y="0"/>
                  </a:lnTo>
                  <a:lnTo>
                    <a:pt x="1678" y="0"/>
                  </a:lnTo>
                  <a:lnTo>
                    <a:pt x="1666" y="22"/>
                  </a:lnTo>
                  <a:lnTo>
                    <a:pt x="1622" y="36"/>
                  </a:lnTo>
                  <a:lnTo>
                    <a:pt x="1586" y="44"/>
                  </a:lnTo>
                  <a:lnTo>
                    <a:pt x="1542" y="46"/>
                  </a:lnTo>
                  <a:lnTo>
                    <a:pt x="1451" y="46"/>
                  </a:lnTo>
                  <a:lnTo>
                    <a:pt x="1376" y="50"/>
                  </a:lnTo>
                  <a:lnTo>
                    <a:pt x="1315" y="46"/>
                  </a:lnTo>
                  <a:lnTo>
                    <a:pt x="1202" y="28"/>
                  </a:lnTo>
                  <a:lnTo>
                    <a:pt x="1120" y="36"/>
                  </a:lnTo>
                  <a:lnTo>
                    <a:pt x="994" y="28"/>
                  </a:lnTo>
                  <a:lnTo>
                    <a:pt x="886" y="44"/>
                  </a:lnTo>
                  <a:lnTo>
                    <a:pt x="808" y="54"/>
                  </a:lnTo>
                  <a:lnTo>
                    <a:pt x="768" y="56"/>
                  </a:lnTo>
                  <a:lnTo>
                    <a:pt x="722" y="46"/>
                  </a:lnTo>
                  <a:lnTo>
                    <a:pt x="604" y="30"/>
                  </a:lnTo>
                  <a:lnTo>
                    <a:pt x="550" y="32"/>
                  </a:lnTo>
                  <a:lnTo>
                    <a:pt x="502" y="32"/>
                  </a:lnTo>
                  <a:lnTo>
                    <a:pt x="446" y="38"/>
                  </a:lnTo>
                  <a:lnTo>
                    <a:pt x="398" y="44"/>
                  </a:lnTo>
                  <a:lnTo>
                    <a:pt x="362" y="52"/>
                  </a:lnTo>
                  <a:lnTo>
                    <a:pt x="328" y="52"/>
                  </a:lnTo>
                  <a:lnTo>
                    <a:pt x="272" y="46"/>
                  </a:lnTo>
                  <a:lnTo>
                    <a:pt x="228" y="48"/>
                  </a:lnTo>
                  <a:lnTo>
                    <a:pt x="188" y="32"/>
                  </a:lnTo>
                  <a:lnTo>
                    <a:pt x="116" y="14"/>
                  </a:lnTo>
                  <a:lnTo>
                    <a:pt x="68" y="14"/>
                  </a:lnTo>
                  <a:lnTo>
                    <a:pt x="28" y="14"/>
                  </a:lnTo>
                  <a:lnTo>
                    <a:pt x="0" y="0"/>
                  </a:lnTo>
                  <a:close/>
                </a:path>
              </a:pathLst>
            </a:custGeom>
            <a:solidFill>
              <a:srgbClr val="FF9900"/>
            </a:solidFill>
            <a:ln w="9525">
              <a:noFill/>
              <a:round/>
              <a:headEnd/>
              <a:tailEnd/>
            </a:ln>
          </p:spPr>
          <p:txBody>
            <a:bodyPr/>
            <a:lstStyle/>
            <a:p>
              <a:pPr algn="r"/>
              <a:endParaRPr lang="nl-NL" sz="2400"/>
            </a:p>
          </p:txBody>
        </p:sp>
      </p:grpSp>
      <p:grpSp>
        <p:nvGrpSpPr>
          <p:cNvPr id="5" name="Group 111"/>
          <p:cNvGrpSpPr>
            <a:grpSpLocks/>
          </p:cNvGrpSpPr>
          <p:nvPr/>
        </p:nvGrpSpPr>
        <p:grpSpPr bwMode="auto">
          <a:xfrm>
            <a:off x="1147763" y="2952750"/>
            <a:ext cx="1477962" cy="633413"/>
            <a:chOff x="1002" y="1689"/>
            <a:chExt cx="931" cy="399"/>
          </a:xfrm>
        </p:grpSpPr>
        <p:sp>
          <p:nvSpPr>
            <p:cNvPr id="34926" name="Oval 112"/>
            <p:cNvSpPr>
              <a:spLocks noChangeArrowheads="1"/>
            </p:cNvSpPr>
            <p:nvPr/>
          </p:nvSpPr>
          <p:spPr bwMode="auto">
            <a:xfrm rot="10800000" flipH="1">
              <a:off x="1002" y="1690"/>
              <a:ext cx="123" cy="397"/>
            </a:xfrm>
            <a:prstGeom prst="ellipse">
              <a:avLst/>
            </a:prstGeom>
            <a:noFill/>
            <a:ln w="9525">
              <a:solidFill>
                <a:srgbClr val="0000FF"/>
              </a:solidFill>
              <a:round/>
              <a:headEnd/>
              <a:tailEnd/>
            </a:ln>
          </p:spPr>
          <p:txBody>
            <a:bodyPr wrap="none" anchor="ctr"/>
            <a:lstStyle/>
            <a:p>
              <a:pPr algn="r"/>
              <a:endParaRPr lang="nl-NL" sz="2400"/>
            </a:p>
          </p:txBody>
        </p:sp>
        <p:sp>
          <p:nvSpPr>
            <p:cNvPr id="34927" name="AutoShape 113" descr="Shingle"/>
            <p:cNvSpPr>
              <a:spLocks noChangeArrowheads="1"/>
            </p:cNvSpPr>
            <p:nvPr/>
          </p:nvSpPr>
          <p:spPr bwMode="auto">
            <a:xfrm rot="5400000" flipH="1">
              <a:off x="1271" y="1432"/>
              <a:ext cx="399" cy="913"/>
            </a:xfrm>
            <a:prstGeom prst="can">
              <a:avLst>
                <a:gd name="adj" fmla="val 29821"/>
              </a:avLst>
            </a:prstGeom>
            <a:pattFill prst="shingle">
              <a:fgClr>
                <a:srgbClr val="0066CC"/>
              </a:fgClr>
              <a:bgClr>
                <a:schemeClr val="bg1"/>
              </a:bgClr>
            </a:pattFill>
            <a:ln w="9525">
              <a:noFill/>
              <a:round/>
              <a:headEnd/>
              <a:tailEnd/>
            </a:ln>
          </p:spPr>
          <p:txBody>
            <a:bodyPr wrap="none" anchor="ctr"/>
            <a:lstStyle/>
            <a:p>
              <a:pPr algn="r"/>
              <a:endParaRPr lang="nl-NL" sz="2400"/>
            </a:p>
          </p:txBody>
        </p:sp>
        <p:sp>
          <p:nvSpPr>
            <p:cNvPr id="34928" name="Oval 114" descr="Dashed upward diagonal"/>
            <p:cNvSpPr>
              <a:spLocks noChangeArrowheads="1"/>
            </p:cNvSpPr>
            <p:nvPr/>
          </p:nvSpPr>
          <p:spPr bwMode="auto">
            <a:xfrm rot="10800000" flipH="1">
              <a:off x="1810" y="1691"/>
              <a:ext cx="123" cy="397"/>
            </a:xfrm>
            <a:prstGeom prst="ellipse">
              <a:avLst/>
            </a:prstGeom>
            <a:pattFill prst="dashUpDiag">
              <a:fgClr>
                <a:srgbClr val="0066CC"/>
              </a:fgClr>
              <a:bgClr>
                <a:schemeClr val="bg1"/>
              </a:bgClr>
            </a:pattFill>
            <a:ln w="9525">
              <a:solidFill>
                <a:srgbClr val="0000FF"/>
              </a:solidFill>
              <a:round/>
              <a:headEnd/>
              <a:tailEnd/>
            </a:ln>
          </p:spPr>
          <p:txBody>
            <a:bodyPr wrap="none" anchor="ctr"/>
            <a:lstStyle/>
            <a:p>
              <a:pPr algn="r"/>
              <a:endParaRPr lang="nl-NL" sz="2400"/>
            </a:p>
          </p:txBody>
        </p:sp>
      </p:grpSp>
      <p:sp>
        <p:nvSpPr>
          <p:cNvPr id="34929" name="Line 115"/>
          <p:cNvSpPr>
            <a:spLocks noChangeShapeType="1"/>
          </p:cNvSpPr>
          <p:nvPr/>
        </p:nvSpPr>
        <p:spPr bwMode="auto">
          <a:xfrm>
            <a:off x="2324100" y="4838700"/>
            <a:ext cx="3867150" cy="0"/>
          </a:xfrm>
          <a:prstGeom prst="line">
            <a:avLst/>
          </a:prstGeom>
          <a:noFill/>
          <a:ln w="19050">
            <a:solidFill>
              <a:srgbClr val="FF3300"/>
            </a:solidFill>
            <a:prstDash val="sysDot"/>
            <a:round/>
            <a:headEnd/>
            <a:tailEnd/>
          </a:ln>
        </p:spPr>
        <p:txBody>
          <a:bodyPr/>
          <a:lstStyle/>
          <a:p>
            <a:endParaRPr lang="en-US"/>
          </a:p>
        </p:txBody>
      </p:sp>
      <p:sp>
        <p:nvSpPr>
          <p:cNvPr id="139380" name="Text Box 116"/>
          <p:cNvSpPr txBox="1">
            <a:spLocks noChangeArrowheads="1"/>
          </p:cNvSpPr>
          <p:nvPr/>
        </p:nvSpPr>
        <p:spPr bwMode="auto">
          <a:xfrm>
            <a:off x="1165225" y="954088"/>
            <a:ext cx="2124075" cy="1128712"/>
          </a:xfrm>
          <a:prstGeom prst="rect">
            <a:avLst/>
          </a:prstGeom>
          <a:noFill/>
          <a:ln w="9525">
            <a:noFill/>
            <a:miter lim="800000"/>
            <a:headEnd/>
            <a:tailEnd/>
          </a:ln>
          <a:effectLst/>
        </p:spPr>
        <p:txBody>
          <a:bodyPr wrap="none">
            <a:spAutoFit/>
          </a:bodyPr>
          <a:lstStyle/>
          <a:p>
            <a:pPr>
              <a:defRPr/>
            </a:pPr>
            <a:r>
              <a:rPr lang="nl-BE" sz="3200" b="1">
                <a:solidFill>
                  <a:srgbClr val="FF3300"/>
                </a:solidFill>
                <a:effectLst>
                  <a:outerShdw blurRad="38100" dist="38100" dir="2700000" algn="tl">
                    <a:srgbClr val="FFFFFF"/>
                  </a:outerShdw>
                </a:effectLst>
              </a:rPr>
              <a:t>Epicardial</a:t>
            </a:r>
          </a:p>
          <a:p>
            <a:pPr>
              <a:defRPr/>
            </a:pPr>
            <a:r>
              <a:rPr lang="nl-BE" b="1">
                <a:solidFill>
                  <a:srgbClr val="FF3300"/>
                </a:solidFill>
                <a:effectLst>
                  <a:outerShdw blurRad="38100" dist="38100" dir="2700000" algn="tl">
                    <a:srgbClr val="FFFFFF"/>
                  </a:outerShdw>
                </a:effectLst>
              </a:rPr>
              <a:t>= Conductance </a:t>
            </a:r>
          </a:p>
          <a:p>
            <a:pPr>
              <a:defRPr/>
            </a:pPr>
            <a:r>
              <a:rPr lang="nl-BE" b="1">
                <a:solidFill>
                  <a:srgbClr val="FF3300"/>
                </a:solidFill>
                <a:effectLst>
                  <a:outerShdw blurRad="38100" dist="38100" dir="2700000" algn="tl">
                    <a:srgbClr val="FFFFFF"/>
                  </a:outerShdw>
                </a:effectLst>
              </a:rPr>
              <a:t>Arteries &gt; 550 µ </a:t>
            </a:r>
            <a:endParaRPr lang="nl-NL" b="1">
              <a:solidFill>
                <a:srgbClr val="FF3300"/>
              </a:solidFill>
              <a:effectLst>
                <a:outerShdw blurRad="38100" dist="38100" dir="2700000" algn="tl">
                  <a:srgbClr val="FFFFFF"/>
                </a:outerShdw>
              </a:effectLst>
            </a:endParaRPr>
          </a:p>
        </p:txBody>
      </p:sp>
      <p:sp>
        <p:nvSpPr>
          <p:cNvPr id="139381" name="Text Box 117"/>
          <p:cNvSpPr txBox="1">
            <a:spLocks noChangeArrowheads="1"/>
          </p:cNvSpPr>
          <p:nvPr/>
        </p:nvSpPr>
        <p:spPr bwMode="auto">
          <a:xfrm>
            <a:off x="5057775" y="954088"/>
            <a:ext cx="3521075" cy="1128712"/>
          </a:xfrm>
          <a:prstGeom prst="rect">
            <a:avLst/>
          </a:prstGeom>
          <a:noFill/>
          <a:ln w="9525">
            <a:noFill/>
            <a:miter lim="800000"/>
            <a:headEnd/>
            <a:tailEnd/>
          </a:ln>
          <a:effectLst/>
        </p:spPr>
        <p:txBody>
          <a:bodyPr wrap="none">
            <a:spAutoFit/>
          </a:bodyPr>
          <a:lstStyle/>
          <a:p>
            <a:pPr>
              <a:defRPr/>
            </a:pPr>
            <a:r>
              <a:rPr lang="nl-BE" sz="3200" b="1">
                <a:solidFill>
                  <a:srgbClr val="FF3300"/>
                </a:solidFill>
                <a:effectLst>
                  <a:outerShdw blurRad="38100" dist="38100" dir="2700000" algn="tl">
                    <a:srgbClr val="FFFFFF"/>
                  </a:outerShdw>
                </a:effectLst>
              </a:rPr>
              <a:t>Microvasculature</a:t>
            </a:r>
          </a:p>
          <a:p>
            <a:pPr>
              <a:defRPr/>
            </a:pPr>
            <a:r>
              <a:rPr lang="nl-BE" b="1">
                <a:solidFill>
                  <a:srgbClr val="FF3300"/>
                </a:solidFill>
                <a:effectLst>
                  <a:outerShdw blurRad="38100" dist="38100" dir="2700000" algn="tl">
                    <a:srgbClr val="FFFFFF"/>
                  </a:outerShdw>
                </a:effectLst>
              </a:rPr>
              <a:t>= Resistance </a:t>
            </a:r>
          </a:p>
          <a:p>
            <a:pPr>
              <a:defRPr/>
            </a:pPr>
            <a:r>
              <a:rPr lang="nl-BE" b="1">
                <a:solidFill>
                  <a:srgbClr val="FF3300"/>
                </a:solidFill>
                <a:effectLst>
                  <a:outerShdw blurRad="38100" dist="38100" dir="2700000" algn="tl">
                    <a:srgbClr val="FFFFFF"/>
                  </a:outerShdw>
                </a:effectLst>
              </a:rPr>
              <a:t>Arteries &lt; 550 µ </a:t>
            </a:r>
            <a:endParaRPr lang="nl-NL" b="1">
              <a:solidFill>
                <a:srgbClr val="FF3300"/>
              </a:solidFill>
              <a:effectLst>
                <a:outerShdw blurRad="38100" dist="38100" dir="2700000" algn="tl">
                  <a:srgbClr val="FFFFFF"/>
                </a:outerShdw>
              </a:effectLst>
            </a:endParaRPr>
          </a:p>
        </p:txBody>
      </p:sp>
      <p:sp>
        <p:nvSpPr>
          <p:cNvPr id="120870" name="Text Box 89"/>
          <p:cNvSpPr txBox="1">
            <a:spLocks noChangeArrowheads="1"/>
          </p:cNvSpPr>
          <p:nvPr/>
        </p:nvSpPr>
        <p:spPr bwMode="auto">
          <a:xfrm>
            <a:off x="5678488" y="4292600"/>
            <a:ext cx="614362" cy="396875"/>
          </a:xfrm>
          <a:prstGeom prst="rect">
            <a:avLst/>
          </a:prstGeom>
          <a:noFill/>
          <a:ln w="9525">
            <a:noFill/>
            <a:miter lim="800000"/>
            <a:headEnd/>
            <a:tailEnd/>
          </a:ln>
        </p:spPr>
        <p:txBody>
          <a:bodyPr wrap="none">
            <a:spAutoFit/>
          </a:bodyPr>
          <a:lstStyle/>
          <a:p>
            <a:pPr algn="l" eaLnBrk="0" hangingPunct="0"/>
            <a:r>
              <a:rPr lang="el-GR" sz="2000" b="1">
                <a:cs typeface="Arial" charset="0"/>
              </a:rPr>
              <a:t>Δ</a:t>
            </a:r>
            <a:r>
              <a:rPr lang="en-US" sz="2000" b="1"/>
              <a:t>p</a:t>
            </a:r>
            <a:r>
              <a:rPr lang="en-US" sz="2000" b="1" baseline="-25000"/>
              <a:t>2</a:t>
            </a:r>
            <a:endParaRPr lang="en-US" sz="2000" b="1"/>
          </a:p>
        </p:txBody>
      </p:sp>
      <p:sp>
        <p:nvSpPr>
          <p:cNvPr id="120871" name="Line 1063"/>
          <p:cNvSpPr>
            <a:spLocks noChangeShapeType="1"/>
          </p:cNvSpPr>
          <p:nvPr/>
        </p:nvSpPr>
        <p:spPr bwMode="auto">
          <a:xfrm>
            <a:off x="2308225" y="4329113"/>
            <a:ext cx="3744913" cy="0"/>
          </a:xfrm>
          <a:prstGeom prst="line">
            <a:avLst/>
          </a:prstGeom>
          <a:noFill/>
          <a:ln w="9525">
            <a:solidFill>
              <a:srgbClr val="FF0000"/>
            </a:solidFill>
            <a:round/>
            <a:headEnd/>
            <a:tailEnd/>
          </a:ln>
          <a:effectLst/>
        </p:spPr>
        <p:txBody>
          <a:bodyPr/>
          <a:lstStyle/>
          <a:p>
            <a:endParaRPr lang="en-US"/>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descr="47766"/>
          <p:cNvPicPr>
            <a:picLocks noGrp="1" noChangeAspect="1" noChangeArrowheads="1"/>
          </p:cNvPicPr>
          <p:nvPr>
            <p:ph idx="1"/>
          </p:nvPr>
        </p:nvPicPr>
        <p:blipFill>
          <a:blip r:embed="rId2" cstate="print"/>
          <a:srcRect/>
          <a:stretch>
            <a:fillRect/>
          </a:stretch>
        </p:blipFill>
        <p:spPr bwMode="auto">
          <a:xfrm>
            <a:off x="899592" y="980728"/>
            <a:ext cx="7297043" cy="5472782"/>
          </a:xfrm>
          <a:prstGeom prst="rect">
            <a:avLst/>
          </a:prstGeom>
          <a:solidFill>
            <a:schemeClr val="accent1"/>
          </a:solid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l="15150" t="26912" r="39081" b="13598"/>
          <a:stretch>
            <a:fillRect/>
          </a:stretch>
        </p:blipFill>
        <p:spPr bwMode="auto">
          <a:xfrm>
            <a:off x="1043608" y="1052736"/>
            <a:ext cx="7081993" cy="5601731"/>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cstate="print"/>
          <a:srcRect l="16265" t="39717" r="40350" b="12623"/>
          <a:stretch>
            <a:fillRect/>
          </a:stretch>
        </p:blipFill>
        <p:spPr bwMode="auto">
          <a:xfrm>
            <a:off x="539552" y="1124744"/>
            <a:ext cx="7848872" cy="54006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A54AFE9-4AF1-4825-AC18-49CEB5722182}"/>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27664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DB3D99-414F-4007-BE3E-46A7F4EF5B4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91211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D91088-0550-4F72-AD4C-F2836FFB5E9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778860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A902F9-E87C-4CFD-897D-EC77D02CF6F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74675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2475AB-3396-4F8C-B8A5-E8B28E0107A5}"/>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21444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00063" y="1277318"/>
            <a:ext cx="8072437" cy="928688"/>
          </a:xfrm>
        </p:spPr>
        <p:txBody>
          <a:bodyPr/>
          <a:lstStyle/>
          <a:p>
            <a:endParaRPr lang="en-US" sz="2800" b="1" dirty="0">
              <a:solidFill>
                <a:srgbClr val="C00000"/>
              </a:solidFill>
            </a:endParaRPr>
          </a:p>
        </p:txBody>
      </p:sp>
      <p:sp>
        <p:nvSpPr>
          <p:cNvPr id="3075" name="Content Placeholder 2"/>
          <p:cNvSpPr>
            <a:spLocks noGrp="1"/>
          </p:cNvSpPr>
          <p:nvPr>
            <p:ph idx="1"/>
          </p:nvPr>
        </p:nvSpPr>
        <p:spPr>
          <a:xfrm>
            <a:off x="395536" y="2260191"/>
            <a:ext cx="8072438" cy="2000250"/>
          </a:xfrm>
        </p:spPr>
        <p:txBody>
          <a:bodyPr/>
          <a:lstStyle/>
          <a:p>
            <a:pPr>
              <a:buFontTx/>
              <a:buNone/>
            </a:pPr>
            <a:endParaRPr lang="sr-Latn-CS" sz="2400" dirty="0">
              <a:latin typeface="Times New Roman" pitchFamily="18" charset="0"/>
              <a:cs typeface="Times New Roman" pitchFamily="18" charset="0"/>
            </a:endParaRPr>
          </a:p>
          <a:p>
            <a:pPr>
              <a:buFontTx/>
              <a:buNone/>
            </a:pPr>
            <a:endParaRPr lang="en-US" sz="2400" dirty="0"/>
          </a:p>
        </p:txBody>
      </p:sp>
      <p:pic>
        <p:nvPicPr>
          <p:cNvPr id="6" name="Picture 4"/>
          <p:cNvPicPr>
            <a:picLocks noChangeAspect="1" noChangeArrowheads="1"/>
          </p:cNvPicPr>
          <p:nvPr/>
        </p:nvPicPr>
        <p:blipFill>
          <a:blip r:embed="rId2" cstate="print">
            <a:lum bright="-6000" contrast="12000"/>
          </a:blip>
          <a:srcRect/>
          <a:stretch>
            <a:fillRect/>
          </a:stretch>
        </p:blipFill>
        <p:spPr bwMode="auto">
          <a:xfrm>
            <a:off x="2699792" y="1340768"/>
            <a:ext cx="3777208" cy="533662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D27525F-56B0-4A5C-96E2-66BDC15D0163}"/>
              </a:ext>
            </a:extLst>
          </p:cNvPr>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078307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descr="ESC_AMI-STEMI_2017_for TF_18-08-17-V2final_JPG some slides 200817 - Copy0001.jpg"/>
          <p:cNvPicPr>
            <a:picLocks noChangeAspect="1"/>
          </p:cNvPicPr>
          <p:nvPr/>
        </p:nvPicPr>
        <p:blipFill>
          <a:blip r:embed="rId2" cstate="print"/>
          <a:srcRect/>
          <a:stretch>
            <a:fillRect/>
          </a:stretch>
        </p:blipFill>
        <p:spPr bwMode="auto">
          <a:xfrm>
            <a:off x="0" y="214313"/>
            <a:ext cx="9144000" cy="614362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descr="ESC_AMI-STEMI_2017_for TF_18-08-17-V2final_JPG some slides 200817 - Copy0008.jpg"/>
          <p:cNvPicPr>
            <a:picLocks noChangeAspect="1"/>
          </p:cNvPicPr>
          <p:nvPr/>
        </p:nvPicPr>
        <p:blipFill>
          <a:blip r:embed="rId2" cstate="print"/>
          <a:srcRect/>
          <a:stretch>
            <a:fillRect/>
          </a:stretch>
        </p:blipFill>
        <p:spPr bwMode="auto">
          <a:xfrm>
            <a:off x="0" y="357188"/>
            <a:ext cx="9144000" cy="557212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ESC_AMI-STEMI_2017_for TF_18-08-17-V2final_JPG some slides 200817 - Copy0014.jpg"/>
          <p:cNvPicPr>
            <a:picLocks noChangeAspect="1"/>
          </p:cNvPicPr>
          <p:nvPr/>
        </p:nvPicPr>
        <p:blipFill>
          <a:blip r:embed="rId2" cstate="print"/>
          <a:srcRect/>
          <a:stretch>
            <a:fillRect/>
          </a:stretch>
        </p:blipFill>
        <p:spPr bwMode="auto">
          <a:xfrm>
            <a:off x="0" y="357188"/>
            <a:ext cx="9144000" cy="5715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ESC_AMI-STEMI_2017_for TF_18-08-17-V2final_JPG some slides 200817 - Copy0018.jpg"/>
          <p:cNvPicPr>
            <a:picLocks noChangeAspect="1"/>
          </p:cNvPicPr>
          <p:nvPr/>
        </p:nvPicPr>
        <p:blipFill>
          <a:blip r:embed="rId2" cstate="print"/>
          <a:srcRect/>
          <a:stretch>
            <a:fillRect/>
          </a:stretch>
        </p:blipFill>
        <p:spPr bwMode="auto">
          <a:xfrm>
            <a:off x="0" y="571500"/>
            <a:ext cx="9144000" cy="564356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descr="ESC_AMI-STEMI_2017_for TF_18-08-17-V2final_JPG some slides 200817 - Copy0023.jpg"/>
          <p:cNvPicPr>
            <a:picLocks noChangeAspect="1"/>
          </p:cNvPicPr>
          <p:nvPr/>
        </p:nvPicPr>
        <p:blipFill>
          <a:blip r:embed="rId2" cstate="print"/>
          <a:srcRect/>
          <a:stretch>
            <a:fillRect/>
          </a:stretch>
        </p:blipFill>
        <p:spPr bwMode="auto">
          <a:xfrm>
            <a:off x="0" y="428625"/>
            <a:ext cx="9144000" cy="578643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descr="ESC_AMI-STEMI_2017_for TF_18-08-17-V2final_JPG some slides 200817 - Copy0025.jpg"/>
          <p:cNvPicPr>
            <a:picLocks noChangeAspect="1"/>
          </p:cNvPicPr>
          <p:nvPr/>
        </p:nvPicPr>
        <p:blipFill>
          <a:blip r:embed="rId2" cstate="print"/>
          <a:srcRect/>
          <a:stretch>
            <a:fillRect/>
          </a:stretch>
        </p:blipFill>
        <p:spPr bwMode="auto">
          <a:xfrm>
            <a:off x="0" y="500063"/>
            <a:ext cx="9144000" cy="5643562"/>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descr="ESC_AMI-STEMI_2017_for TF_18-08-17-V2final_JPG some slides 200817 - Copy0026.jpg"/>
          <p:cNvPicPr>
            <a:picLocks noChangeAspect="1"/>
          </p:cNvPicPr>
          <p:nvPr/>
        </p:nvPicPr>
        <p:blipFill>
          <a:blip r:embed="rId2" cstate="print"/>
          <a:srcRect/>
          <a:stretch>
            <a:fillRect/>
          </a:stretch>
        </p:blipFill>
        <p:spPr bwMode="auto">
          <a:xfrm>
            <a:off x="0" y="500063"/>
            <a:ext cx="9144000" cy="557212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descr="ESC_AMI-STEMI_2017_for TF_18-08-17-V2final_JPG some slides 200817 - Copy0027.jpg"/>
          <p:cNvPicPr>
            <a:picLocks noChangeAspect="1"/>
          </p:cNvPicPr>
          <p:nvPr/>
        </p:nvPicPr>
        <p:blipFill>
          <a:blip r:embed="rId2" cstate="print"/>
          <a:srcRect/>
          <a:stretch>
            <a:fillRect/>
          </a:stretch>
        </p:blipFill>
        <p:spPr bwMode="auto">
          <a:xfrm>
            <a:off x="0" y="500063"/>
            <a:ext cx="9144000" cy="542925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 descr="ESC_AMI-STEMI_2017_for TF_18-08-17-V2final_JPG some slides 200817 - Copy0032.jpg"/>
          <p:cNvPicPr>
            <a:picLocks noChangeAspect="1"/>
          </p:cNvPicPr>
          <p:nvPr/>
        </p:nvPicPr>
        <p:blipFill>
          <a:blip r:embed="rId2" cstate="print"/>
          <a:srcRect/>
          <a:stretch>
            <a:fillRect/>
          </a:stretch>
        </p:blipFill>
        <p:spPr bwMode="auto">
          <a:xfrm>
            <a:off x="0" y="571500"/>
            <a:ext cx="9144000" cy="5500688"/>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7" name="Line 85"/>
          <p:cNvSpPr>
            <a:spLocks noChangeShapeType="1"/>
          </p:cNvSpPr>
          <p:nvPr/>
        </p:nvSpPr>
        <p:spPr bwMode="auto">
          <a:xfrm>
            <a:off x="941388" y="2497138"/>
            <a:ext cx="1204912" cy="0"/>
          </a:xfrm>
          <a:prstGeom prst="line">
            <a:avLst/>
          </a:prstGeom>
          <a:noFill/>
          <a:ln w="38100">
            <a:solidFill>
              <a:schemeClr val="tx2"/>
            </a:solidFill>
            <a:round/>
            <a:headEnd/>
            <a:tailEnd/>
          </a:ln>
          <a:effectLst/>
        </p:spPr>
        <p:txBody>
          <a:bodyPr/>
          <a:lstStyle/>
          <a:p>
            <a:endParaRPr lang="en-US"/>
          </a:p>
        </p:txBody>
      </p:sp>
      <p:sp>
        <p:nvSpPr>
          <p:cNvPr id="8278" name="Line 86"/>
          <p:cNvSpPr>
            <a:spLocks noChangeShapeType="1"/>
          </p:cNvSpPr>
          <p:nvPr/>
        </p:nvSpPr>
        <p:spPr bwMode="auto">
          <a:xfrm flipV="1">
            <a:off x="2532063" y="2481263"/>
            <a:ext cx="1176337" cy="15875"/>
          </a:xfrm>
          <a:prstGeom prst="line">
            <a:avLst/>
          </a:prstGeom>
          <a:noFill/>
          <a:ln w="38100">
            <a:solidFill>
              <a:schemeClr val="tx2"/>
            </a:solidFill>
            <a:round/>
            <a:headEnd/>
            <a:tailEnd/>
          </a:ln>
          <a:effectLst/>
        </p:spPr>
        <p:txBody>
          <a:bodyPr/>
          <a:lstStyle/>
          <a:p>
            <a:endParaRPr lang="en-US"/>
          </a:p>
        </p:txBody>
      </p:sp>
      <p:sp>
        <p:nvSpPr>
          <p:cNvPr id="8279" name="Freeform 88"/>
          <p:cNvSpPr>
            <a:spLocks/>
          </p:cNvSpPr>
          <p:nvPr/>
        </p:nvSpPr>
        <p:spPr bwMode="auto">
          <a:xfrm>
            <a:off x="787400" y="2976563"/>
            <a:ext cx="3113088" cy="3054350"/>
          </a:xfrm>
          <a:custGeom>
            <a:avLst/>
            <a:gdLst>
              <a:gd name="T0" fmla="*/ 0 w 2419"/>
              <a:gd name="T1" fmla="*/ 0 h 2935"/>
              <a:gd name="T2" fmla="*/ 415 w 2419"/>
              <a:gd name="T3" fmla="*/ 2216 h 2935"/>
              <a:gd name="T4" fmla="*/ 1210 w 2419"/>
              <a:gd name="T5" fmla="*/ 2934 h 2935"/>
              <a:gd name="T6" fmla="*/ 2045 w 2419"/>
              <a:gd name="T7" fmla="*/ 2211 h 2935"/>
              <a:gd name="T8" fmla="*/ 2419 w 2419"/>
              <a:gd name="T9" fmla="*/ 0 h 2935"/>
              <a:gd name="T10" fmla="*/ 0 60000 65536"/>
              <a:gd name="T11" fmla="*/ 0 60000 65536"/>
              <a:gd name="T12" fmla="*/ 0 60000 65536"/>
              <a:gd name="T13" fmla="*/ 0 60000 65536"/>
              <a:gd name="T14" fmla="*/ 0 60000 65536"/>
              <a:gd name="T15" fmla="*/ 0 w 2419"/>
              <a:gd name="T16" fmla="*/ 0 h 2935"/>
              <a:gd name="T17" fmla="*/ 2419 w 2419"/>
              <a:gd name="T18" fmla="*/ 2935 h 2935"/>
            </a:gdLst>
            <a:ahLst/>
            <a:cxnLst>
              <a:cxn ang="T10">
                <a:pos x="T0" y="T1"/>
              </a:cxn>
              <a:cxn ang="T11">
                <a:pos x="T2" y="T3"/>
              </a:cxn>
              <a:cxn ang="T12">
                <a:pos x="T4" y="T5"/>
              </a:cxn>
              <a:cxn ang="T13">
                <a:pos x="T6" y="T7"/>
              </a:cxn>
              <a:cxn ang="T14">
                <a:pos x="T8" y="T9"/>
              </a:cxn>
            </a:cxnLst>
            <a:rect l="T15" t="T16" r="T17" b="T18"/>
            <a:pathLst>
              <a:path w="2419" h="2935">
                <a:moveTo>
                  <a:pt x="0" y="0"/>
                </a:moveTo>
                <a:cubicBezTo>
                  <a:pt x="69" y="369"/>
                  <a:pt x="213" y="1727"/>
                  <a:pt x="415" y="2216"/>
                </a:cubicBezTo>
                <a:cubicBezTo>
                  <a:pt x="617" y="2705"/>
                  <a:pt x="940" y="2935"/>
                  <a:pt x="1210" y="2934"/>
                </a:cubicBezTo>
                <a:cubicBezTo>
                  <a:pt x="1479" y="2933"/>
                  <a:pt x="1844" y="2700"/>
                  <a:pt x="2045" y="2211"/>
                </a:cubicBezTo>
                <a:cubicBezTo>
                  <a:pt x="2247" y="1722"/>
                  <a:pt x="2341" y="461"/>
                  <a:pt x="2419" y="0"/>
                </a:cubicBezTo>
              </a:path>
            </a:pathLst>
          </a:custGeom>
          <a:noFill/>
          <a:ln w="9525">
            <a:solidFill>
              <a:schemeClr val="tx1"/>
            </a:solidFill>
            <a:prstDash val="lgDash"/>
            <a:round/>
            <a:headEnd/>
            <a:tailEnd/>
          </a:ln>
          <a:effectLst/>
        </p:spPr>
        <p:txBody>
          <a:bodyPr/>
          <a:lstStyle/>
          <a:p>
            <a:pPr algn="r"/>
            <a:endParaRPr lang="nl-NL" sz="2400"/>
          </a:p>
        </p:txBody>
      </p:sp>
      <p:sp>
        <p:nvSpPr>
          <p:cNvPr id="8280" name="Line 89"/>
          <p:cNvSpPr>
            <a:spLocks noChangeShapeType="1"/>
          </p:cNvSpPr>
          <p:nvPr/>
        </p:nvSpPr>
        <p:spPr bwMode="auto">
          <a:xfrm>
            <a:off x="938213" y="1924050"/>
            <a:ext cx="2803525" cy="0"/>
          </a:xfrm>
          <a:prstGeom prst="line">
            <a:avLst/>
          </a:prstGeom>
          <a:noFill/>
          <a:ln w="38100">
            <a:solidFill>
              <a:schemeClr val="tx2"/>
            </a:solidFill>
            <a:round/>
            <a:headEnd/>
            <a:tailEnd/>
          </a:ln>
          <a:effectLst/>
        </p:spPr>
        <p:txBody>
          <a:bodyPr/>
          <a:lstStyle/>
          <a:p>
            <a:endParaRPr lang="en-US"/>
          </a:p>
        </p:txBody>
      </p:sp>
      <p:sp>
        <p:nvSpPr>
          <p:cNvPr id="8281" name="Freeform 90"/>
          <p:cNvSpPr>
            <a:spLocks/>
          </p:cNvSpPr>
          <p:nvPr/>
        </p:nvSpPr>
        <p:spPr bwMode="auto">
          <a:xfrm>
            <a:off x="1476375" y="2484438"/>
            <a:ext cx="669925" cy="458787"/>
          </a:xfrm>
          <a:custGeom>
            <a:avLst/>
            <a:gdLst>
              <a:gd name="T0" fmla="*/ 897 w 897"/>
              <a:gd name="T1" fmla="*/ 0 h 568"/>
              <a:gd name="T2" fmla="*/ 896 w 897"/>
              <a:gd name="T3" fmla="*/ 321 h 568"/>
              <a:gd name="T4" fmla="*/ 0 w 897"/>
              <a:gd name="T5" fmla="*/ 568 h 568"/>
              <a:gd name="T6" fmla="*/ 0 60000 65536"/>
              <a:gd name="T7" fmla="*/ 0 60000 65536"/>
              <a:gd name="T8" fmla="*/ 0 60000 65536"/>
              <a:gd name="T9" fmla="*/ 0 w 897"/>
              <a:gd name="T10" fmla="*/ 0 h 568"/>
              <a:gd name="T11" fmla="*/ 897 w 897"/>
              <a:gd name="T12" fmla="*/ 568 h 568"/>
            </a:gdLst>
            <a:ahLst/>
            <a:cxnLst>
              <a:cxn ang="T6">
                <a:pos x="T0" y="T1"/>
              </a:cxn>
              <a:cxn ang="T7">
                <a:pos x="T2" y="T3"/>
              </a:cxn>
              <a:cxn ang="T8">
                <a:pos x="T4" y="T5"/>
              </a:cxn>
            </a:cxnLst>
            <a:rect l="T9" t="T10" r="T11" b="T12"/>
            <a:pathLst>
              <a:path w="897" h="568">
                <a:moveTo>
                  <a:pt x="897" y="0"/>
                </a:moveTo>
                <a:lnTo>
                  <a:pt x="896" y="321"/>
                </a:lnTo>
                <a:lnTo>
                  <a:pt x="0" y="568"/>
                </a:lnTo>
              </a:path>
            </a:pathLst>
          </a:custGeom>
          <a:noFill/>
          <a:ln w="28575">
            <a:solidFill>
              <a:schemeClr val="tx2"/>
            </a:solidFill>
            <a:round/>
            <a:headEnd/>
            <a:tailEnd/>
          </a:ln>
          <a:effectLst/>
        </p:spPr>
        <p:txBody>
          <a:bodyPr/>
          <a:lstStyle/>
          <a:p>
            <a:pPr algn="r"/>
            <a:endParaRPr lang="nl-NL" sz="2400"/>
          </a:p>
        </p:txBody>
      </p:sp>
      <p:sp>
        <p:nvSpPr>
          <p:cNvPr id="8282" name="Freeform 91"/>
          <p:cNvSpPr>
            <a:spLocks/>
          </p:cNvSpPr>
          <p:nvPr/>
        </p:nvSpPr>
        <p:spPr bwMode="auto">
          <a:xfrm>
            <a:off x="1277938" y="2901950"/>
            <a:ext cx="881062" cy="788988"/>
          </a:xfrm>
          <a:custGeom>
            <a:avLst/>
            <a:gdLst>
              <a:gd name="T0" fmla="*/ 93 w 555"/>
              <a:gd name="T1" fmla="*/ 139 h 497"/>
              <a:gd name="T2" fmla="*/ 544 w 555"/>
              <a:gd name="T3" fmla="*/ 0 h 497"/>
              <a:gd name="T4" fmla="*/ 555 w 555"/>
              <a:gd name="T5" fmla="*/ 340 h 497"/>
              <a:gd name="T6" fmla="*/ 0 w 555"/>
              <a:gd name="T7" fmla="*/ 497 h 497"/>
              <a:gd name="T8" fmla="*/ 0 60000 65536"/>
              <a:gd name="T9" fmla="*/ 0 60000 65536"/>
              <a:gd name="T10" fmla="*/ 0 60000 65536"/>
              <a:gd name="T11" fmla="*/ 0 60000 65536"/>
              <a:gd name="T12" fmla="*/ 0 w 555"/>
              <a:gd name="T13" fmla="*/ 0 h 497"/>
              <a:gd name="T14" fmla="*/ 555 w 555"/>
              <a:gd name="T15" fmla="*/ 497 h 497"/>
            </a:gdLst>
            <a:ahLst/>
            <a:cxnLst>
              <a:cxn ang="T8">
                <a:pos x="T0" y="T1"/>
              </a:cxn>
              <a:cxn ang="T9">
                <a:pos x="T2" y="T3"/>
              </a:cxn>
              <a:cxn ang="T10">
                <a:pos x="T4" y="T5"/>
              </a:cxn>
              <a:cxn ang="T11">
                <a:pos x="T6" y="T7"/>
              </a:cxn>
            </a:cxnLst>
            <a:rect l="T12" t="T13" r="T14" b="T15"/>
            <a:pathLst>
              <a:path w="555" h="497">
                <a:moveTo>
                  <a:pt x="93" y="139"/>
                </a:moveTo>
                <a:lnTo>
                  <a:pt x="544" y="0"/>
                </a:lnTo>
                <a:lnTo>
                  <a:pt x="555" y="340"/>
                </a:lnTo>
                <a:lnTo>
                  <a:pt x="0" y="497"/>
                </a:lnTo>
              </a:path>
            </a:pathLst>
          </a:custGeom>
          <a:noFill/>
          <a:ln w="28575">
            <a:solidFill>
              <a:schemeClr val="tx2"/>
            </a:solidFill>
            <a:round/>
            <a:headEnd/>
            <a:tailEnd/>
          </a:ln>
          <a:effectLst/>
        </p:spPr>
        <p:txBody>
          <a:bodyPr/>
          <a:lstStyle/>
          <a:p>
            <a:pPr algn="r"/>
            <a:endParaRPr lang="nl-NL" sz="2400"/>
          </a:p>
        </p:txBody>
      </p:sp>
      <p:sp>
        <p:nvSpPr>
          <p:cNvPr id="8283" name="Freeform 92"/>
          <p:cNvSpPr>
            <a:spLocks/>
          </p:cNvSpPr>
          <p:nvPr/>
        </p:nvSpPr>
        <p:spPr bwMode="auto">
          <a:xfrm>
            <a:off x="1301750" y="3640138"/>
            <a:ext cx="890588" cy="763587"/>
          </a:xfrm>
          <a:custGeom>
            <a:avLst/>
            <a:gdLst>
              <a:gd name="T0" fmla="*/ 0 w 691"/>
              <a:gd name="T1" fmla="*/ 196 h 733"/>
              <a:gd name="T2" fmla="*/ 679 w 691"/>
              <a:gd name="T3" fmla="*/ 0 h 733"/>
              <a:gd name="T4" fmla="*/ 691 w 691"/>
              <a:gd name="T5" fmla="*/ 541 h 733"/>
              <a:gd name="T6" fmla="*/ 179 w 691"/>
              <a:gd name="T7" fmla="*/ 733 h 733"/>
              <a:gd name="T8" fmla="*/ 0 60000 65536"/>
              <a:gd name="T9" fmla="*/ 0 60000 65536"/>
              <a:gd name="T10" fmla="*/ 0 60000 65536"/>
              <a:gd name="T11" fmla="*/ 0 60000 65536"/>
              <a:gd name="T12" fmla="*/ 0 w 691"/>
              <a:gd name="T13" fmla="*/ 0 h 733"/>
              <a:gd name="T14" fmla="*/ 691 w 691"/>
              <a:gd name="T15" fmla="*/ 733 h 733"/>
            </a:gdLst>
            <a:ahLst/>
            <a:cxnLst>
              <a:cxn ang="T8">
                <a:pos x="T0" y="T1"/>
              </a:cxn>
              <a:cxn ang="T9">
                <a:pos x="T2" y="T3"/>
              </a:cxn>
              <a:cxn ang="T10">
                <a:pos x="T4" y="T5"/>
              </a:cxn>
              <a:cxn ang="T11">
                <a:pos x="T6" y="T7"/>
              </a:cxn>
            </a:cxnLst>
            <a:rect l="T12" t="T13" r="T14" b="T15"/>
            <a:pathLst>
              <a:path w="691" h="733">
                <a:moveTo>
                  <a:pt x="0" y="196"/>
                </a:moveTo>
                <a:lnTo>
                  <a:pt x="679" y="0"/>
                </a:lnTo>
                <a:lnTo>
                  <a:pt x="691" y="541"/>
                </a:lnTo>
                <a:lnTo>
                  <a:pt x="179" y="733"/>
                </a:lnTo>
              </a:path>
            </a:pathLst>
          </a:custGeom>
          <a:noFill/>
          <a:ln w="28575">
            <a:solidFill>
              <a:schemeClr val="tx2"/>
            </a:solidFill>
            <a:round/>
            <a:headEnd/>
            <a:tailEnd/>
          </a:ln>
          <a:effectLst/>
        </p:spPr>
        <p:txBody>
          <a:bodyPr/>
          <a:lstStyle/>
          <a:p>
            <a:pPr algn="r"/>
            <a:endParaRPr lang="nl-NL" sz="2400"/>
          </a:p>
        </p:txBody>
      </p:sp>
      <p:sp>
        <p:nvSpPr>
          <p:cNvPr id="8284" name="Freeform 93"/>
          <p:cNvSpPr>
            <a:spLocks/>
          </p:cNvSpPr>
          <p:nvPr/>
        </p:nvSpPr>
        <p:spPr bwMode="auto">
          <a:xfrm>
            <a:off x="1595438" y="4316413"/>
            <a:ext cx="622300" cy="682625"/>
          </a:xfrm>
          <a:custGeom>
            <a:avLst/>
            <a:gdLst>
              <a:gd name="T0" fmla="*/ 0 w 484"/>
              <a:gd name="T1" fmla="*/ 160 h 656"/>
              <a:gd name="T2" fmla="*/ 468 w 484"/>
              <a:gd name="T3" fmla="*/ 0 h 656"/>
              <a:gd name="T4" fmla="*/ 484 w 484"/>
              <a:gd name="T5" fmla="*/ 522 h 656"/>
              <a:gd name="T6" fmla="*/ 148 w 484"/>
              <a:gd name="T7" fmla="*/ 656 h 656"/>
              <a:gd name="T8" fmla="*/ 0 60000 65536"/>
              <a:gd name="T9" fmla="*/ 0 60000 65536"/>
              <a:gd name="T10" fmla="*/ 0 60000 65536"/>
              <a:gd name="T11" fmla="*/ 0 60000 65536"/>
              <a:gd name="T12" fmla="*/ 0 w 484"/>
              <a:gd name="T13" fmla="*/ 0 h 656"/>
              <a:gd name="T14" fmla="*/ 484 w 484"/>
              <a:gd name="T15" fmla="*/ 656 h 656"/>
            </a:gdLst>
            <a:ahLst/>
            <a:cxnLst>
              <a:cxn ang="T8">
                <a:pos x="T0" y="T1"/>
              </a:cxn>
              <a:cxn ang="T9">
                <a:pos x="T2" y="T3"/>
              </a:cxn>
              <a:cxn ang="T10">
                <a:pos x="T4" y="T5"/>
              </a:cxn>
              <a:cxn ang="T11">
                <a:pos x="T6" y="T7"/>
              </a:cxn>
            </a:cxnLst>
            <a:rect l="T12" t="T13" r="T14" b="T15"/>
            <a:pathLst>
              <a:path w="484" h="656">
                <a:moveTo>
                  <a:pt x="0" y="160"/>
                </a:moveTo>
                <a:lnTo>
                  <a:pt x="468" y="0"/>
                </a:lnTo>
                <a:lnTo>
                  <a:pt x="484" y="522"/>
                </a:lnTo>
                <a:lnTo>
                  <a:pt x="148" y="656"/>
                </a:lnTo>
              </a:path>
            </a:pathLst>
          </a:custGeom>
          <a:noFill/>
          <a:ln w="28575">
            <a:solidFill>
              <a:schemeClr val="tx2"/>
            </a:solidFill>
            <a:round/>
            <a:headEnd/>
            <a:tailEnd/>
          </a:ln>
          <a:effectLst/>
        </p:spPr>
        <p:txBody>
          <a:bodyPr/>
          <a:lstStyle/>
          <a:p>
            <a:pPr algn="r"/>
            <a:endParaRPr lang="nl-NL" sz="2400"/>
          </a:p>
        </p:txBody>
      </p:sp>
      <p:sp>
        <p:nvSpPr>
          <p:cNvPr id="8285" name="Freeform 94"/>
          <p:cNvSpPr>
            <a:spLocks/>
          </p:cNvSpPr>
          <p:nvPr/>
        </p:nvSpPr>
        <p:spPr bwMode="auto">
          <a:xfrm>
            <a:off x="1851025" y="4953000"/>
            <a:ext cx="377825" cy="485775"/>
          </a:xfrm>
          <a:custGeom>
            <a:avLst/>
            <a:gdLst>
              <a:gd name="T0" fmla="*/ 0 w 294"/>
              <a:gd name="T1" fmla="*/ 103 h 467"/>
              <a:gd name="T2" fmla="*/ 285 w 294"/>
              <a:gd name="T3" fmla="*/ 0 h 467"/>
              <a:gd name="T4" fmla="*/ 294 w 294"/>
              <a:gd name="T5" fmla="*/ 378 h 467"/>
              <a:gd name="T6" fmla="*/ 77 w 294"/>
              <a:gd name="T7" fmla="*/ 467 h 467"/>
              <a:gd name="T8" fmla="*/ 0 60000 65536"/>
              <a:gd name="T9" fmla="*/ 0 60000 65536"/>
              <a:gd name="T10" fmla="*/ 0 60000 65536"/>
              <a:gd name="T11" fmla="*/ 0 60000 65536"/>
              <a:gd name="T12" fmla="*/ 0 w 294"/>
              <a:gd name="T13" fmla="*/ 0 h 467"/>
              <a:gd name="T14" fmla="*/ 294 w 294"/>
              <a:gd name="T15" fmla="*/ 467 h 467"/>
            </a:gdLst>
            <a:ahLst/>
            <a:cxnLst>
              <a:cxn ang="T8">
                <a:pos x="T0" y="T1"/>
              </a:cxn>
              <a:cxn ang="T9">
                <a:pos x="T2" y="T3"/>
              </a:cxn>
              <a:cxn ang="T10">
                <a:pos x="T4" y="T5"/>
              </a:cxn>
              <a:cxn ang="T11">
                <a:pos x="T6" y="T7"/>
              </a:cxn>
            </a:cxnLst>
            <a:rect l="T12" t="T13" r="T14" b="T15"/>
            <a:pathLst>
              <a:path w="294" h="467">
                <a:moveTo>
                  <a:pt x="0" y="103"/>
                </a:moveTo>
                <a:lnTo>
                  <a:pt x="285" y="0"/>
                </a:lnTo>
                <a:lnTo>
                  <a:pt x="294" y="378"/>
                </a:lnTo>
                <a:lnTo>
                  <a:pt x="77" y="467"/>
                </a:lnTo>
              </a:path>
            </a:pathLst>
          </a:custGeom>
          <a:noFill/>
          <a:ln w="28575">
            <a:solidFill>
              <a:schemeClr val="tx2"/>
            </a:solidFill>
            <a:round/>
            <a:headEnd/>
            <a:tailEnd/>
          </a:ln>
          <a:effectLst/>
        </p:spPr>
        <p:txBody>
          <a:bodyPr/>
          <a:lstStyle/>
          <a:p>
            <a:pPr algn="r"/>
            <a:endParaRPr lang="nl-NL" sz="2400"/>
          </a:p>
        </p:txBody>
      </p:sp>
      <p:sp>
        <p:nvSpPr>
          <p:cNvPr id="8286" name="Freeform 95"/>
          <p:cNvSpPr>
            <a:spLocks/>
          </p:cNvSpPr>
          <p:nvPr/>
        </p:nvSpPr>
        <p:spPr bwMode="auto">
          <a:xfrm>
            <a:off x="1998663" y="5410200"/>
            <a:ext cx="239712" cy="285750"/>
          </a:xfrm>
          <a:custGeom>
            <a:avLst/>
            <a:gdLst>
              <a:gd name="T0" fmla="*/ 0 w 186"/>
              <a:gd name="T1" fmla="*/ 67 h 275"/>
              <a:gd name="T2" fmla="*/ 182 w 186"/>
              <a:gd name="T3" fmla="*/ 0 h 275"/>
              <a:gd name="T4" fmla="*/ 186 w 186"/>
              <a:gd name="T5" fmla="*/ 275 h 275"/>
              <a:gd name="T6" fmla="*/ 0 60000 65536"/>
              <a:gd name="T7" fmla="*/ 0 60000 65536"/>
              <a:gd name="T8" fmla="*/ 0 60000 65536"/>
              <a:gd name="T9" fmla="*/ 0 w 186"/>
              <a:gd name="T10" fmla="*/ 0 h 275"/>
              <a:gd name="T11" fmla="*/ 186 w 186"/>
              <a:gd name="T12" fmla="*/ 275 h 275"/>
            </a:gdLst>
            <a:ahLst/>
            <a:cxnLst>
              <a:cxn ang="T6">
                <a:pos x="T0" y="T1"/>
              </a:cxn>
              <a:cxn ang="T7">
                <a:pos x="T2" y="T3"/>
              </a:cxn>
              <a:cxn ang="T8">
                <a:pos x="T4" y="T5"/>
              </a:cxn>
            </a:cxnLst>
            <a:rect l="T9" t="T10" r="T11" b="T12"/>
            <a:pathLst>
              <a:path w="186" h="275">
                <a:moveTo>
                  <a:pt x="0" y="67"/>
                </a:moveTo>
                <a:lnTo>
                  <a:pt x="182" y="0"/>
                </a:lnTo>
                <a:lnTo>
                  <a:pt x="186" y="275"/>
                </a:lnTo>
              </a:path>
            </a:pathLst>
          </a:custGeom>
          <a:noFill/>
          <a:ln w="28575">
            <a:solidFill>
              <a:schemeClr val="tx2"/>
            </a:solidFill>
            <a:round/>
            <a:headEnd/>
            <a:tailEnd/>
          </a:ln>
          <a:effectLst/>
        </p:spPr>
        <p:txBody>
          <a:bodyPr/>
          <a:lstStyle/>
          <a:p>
            <a:pPr algn="r"/>
            <a:endParaRPr lang="nl-NL" sz="2400"/>
          </a:p>
        </p:txBody>
      </p:sp>
      <p:grpSp>
        <p:nvGrpSpPr>
          <p:cNvPr id="2" name="Group 96"/>
          <p:cNvGrpSpPr>
            <a:grpSpLocks/>
          </p:cNvGrpSpPr>
          <p:nvPr/>
        </p:nvGrpSpPr>
        <p:grpSpPr bwMode="auto">
          <a:xfrm flipH="1">
            <a:off x="2451100" y="2506663"/>
            <a:ext cx="1244600" cy="3211512"/>
            <a:chOff x="1794" y="671"/>
            <a:chExt cx="968" cy="3086"/>
          </a:xfrm>
        </p:grpSpPr>
        <p:sp>
          <p:nvSpPr>
            <p:cNvPr id="8288" name="Freeform 97"/>
            <p:cNvSpPr>
              <a:spLocks/>
            </p:cNvSpPr>
            <p:nvPr/>
          </p:nvSpPr>
          <p:spPr bwMode="auto">
            <a:xfrm>
              <a:off x="1794" y="671"/>
              <a:ext cx="897" cy="568"/>
            </a:xfrm>
            <a:custGeom>
              <a:avLst/>
              <a:gdLst>
                <a:gd name="T0" fmla="*/ 897 w 897"/>
                <a:gd name="T1" fmla="*/ 0 h 568"/>
                <a:gd name="T2" fmla="*/ 896 w 897"/>
                <a:gd name="T3" fmla="*/ 321 h 568"/>
                <a:gd name="T4" fmla="*/ 0 w 897"/>
                <a:gd name="T5" fmla="*/ 568 h 568"/>
                <a:gd name="T6" fmla="*/ 0 60000 65536"/>
                <a:gd name="T7" fmla="*/ 0 60000 65536"/>
                <a:gd name="T8" fmla="*/ 0 60000 65536"/>
                <a:gd name="T9" fmla="*/ 0 w 897"/>
                <a:gd name="T10" fmla="*/ 0 h 568"/>
                <a:gd name="T11" fmla="*/ 897 w 897"/>
                <a:gd name="T12" fmla="*/ 568 h 568"/>
              </a:gdLst>
              <a:ahLst/>
              <a:cxnLst>
                <a:cxn ang="T6">
                  <a:pos x="T0" y="T1"/>
                </a:cxn>
                <a:cxn ang="T7">
                  <a:pos x="T2" y="T3"/>
                </a:cxn>
                <a:cxn ang="T8">
                  <a:pos x="T4" y="T5"/>
                </a:cxn>
              </a:cxnLst>
              <a:rect l="T9" t="T10" r="T11" b="T12"/>
              <a:pathLst>
                <a:path w="897" h="568">
                  <a:moveTo>
                    <a:pt x="897" y="0"/>
                  </a:moveTo>
                  <a:lnTo>
                    <a:pt x="896" y="321"/>
                  </a:lnTo>
                  <a:lnTo>
                    <a:pt x="0" y="568"/>
                  </a:lnTo>
                </a:path>
              </a:pathLst>
            </a:custGeom>
            <a:noFill/>
            <a:ln w="28575">
              <a:solidFill>
                <a:schemeClr val="tx2"/>
              </a:solidFill>
              <a:round/>
              <a:headEnd/>
              <a:tailEnd/>
            </a:ln>
            <a:effectLst/>
          </p:spPr>
          <p:txBody>
            <a:bodyPr/>
            <a:lstStyle/>
            <a:p>
              <a:pPr algn="r"/>
              <a:endParaRPr lang="nl-NL" sz="2400"/>
            </a:p>
          </p:txBody>
        </p:sp>
        <p:sp>
          <p:nvSpPr>
            <p:cNvPr id="8289" name="Freeform 98"/>
            <p:cNvSpPr>
              <a:spLocks/>
            </p:cNvSpPr>
            <p:nvPr/>
          </p:nvSpPr>
          <p:spPr bwMode="auto">
            <a:xfrm>
              <a:off x="1888" y="1126"/>
              <a:ext cx="829" cy="770"/>
            </a:xfrm>
            <a:custGeom>
              <a:avLst/>
              <a:gdLst>
                <a:gd name="T0" fmla="*/ 0 w 829"/>
                <a:gd name="T1" fmla="*/ 212 h 770"/>
                <a:gd name="T2" fmla="*/ 810 w 829"/>
                <a:gd name="T3" fmla="*/ 0 h 770"/>
                <a:gd name="T4" fmla="*/ 829 w 829"/>
                <a:gd name="T5" fmla="*/ 519 h 770"/>
                <a:gd name="T6" fmla="*/ 59 w 829"/>
                <a:gd name="T7" fmla="*/ 770 h 770"/>
                <a:gd name="T8" fmla="*/ 0 60000 65536"/>
                <a:gd name="T9" fmla="*/ 0 60000 65536"/>
                <a:gd name="T10" fmla="*/ 0 60000 65536"/>
                <a:gd name="T11" fmla="*/ 0 60000 65536"/>
                <a:gd name="T12" fmla="*/ 0 w 829"/>
                <a:gd name="T13" fmla="*/ 0 h 770"/>
                <a:gd name="T14" fmla="*/ 829 w 829"/>
                <a:gd name="T15" fmla="*/ 770 h 770"/>
              </a:gdLst>
              <a:ahLst/>
              <a:cxnLst>
                <a:cxn ang="T8">
                  <a:pos x="T0" y="T1"/>
                </a:cxn>
                <a:cxn ang="T9">
                  <a:pos x="T2" y="T3"/>
                </a:cxn>
                <a:cxn ang="T10">
                  <a:pos x="T4" y="T5"/>
                </a:cxn>
                <a:cxn ang="T11">
                  <a:pos x="T6" y="T7"/>
                </a:cxn>
              </a:cxnLst>
              <a:rect l="T12" t="T13" r="T14" b="T15"/>
              <a:pathLst>
                <a:path w="829" h="770">
                  <a:moveTo>
                    <a:pt x="0" y="212"/>
                  </a:moveTo>
                  <a:lnTo>
                    <a:pt x="810" y="0"/>
                  </a:lnTo>
                  <a:lnTo>
                    <a:pt x="829" y="519"/>
                  </a:lnTo>
                  <a:lnTo>
                    <a:pt x="59" y="770"/>
                  </a:lnTo>
                </a:path>
              </a:pathLst>
            </a:custGeom>
            <a:noFill/>
            <a:ln w="28575">
              <a:solidFill>
                <a:schemeClr val="tx2"/>
              </a:solidFill>
              <a:round/>
              <a:headEnd/>
              <a:tailEnd/>
            </a:ln>
            <a:effectLst/>
          </p:spPr>
          <p:txBody>
            <a:bodyPr/>
            <a:lstStyle/>
            <a:p>
              <a:pPr algn="r"/>
              <a:endParaRPr lang="nl-NL" sz="2400"/>
            </a:p>
          </p:txBody>
        </p:sp>
        <p:sp>
          <p:nvSpPr>
            <p:cNvPr id="8290" name="Freeform 99"/>
            <p:cNvSpPr>
              <a:spLocks/>
            </p:cNvSpPr>
            <p:nvPr/>
          </p:nvSpPr>
          <p:spPr bwMode="auto">
            <a:xfrm>
              <a:off x="2035" y="1782"/>
              <a:ext cx="691" cy="733"/>
            </a:xfrm>
            <a:custGeom>
              <a:avLst/>
              <a:gdLst>
                <a:gd name="T0" fmla="*/ 0 w 691"/>
                <a:gd name="T1" fmla="*/ 196 h 733"/>
                <a:gd name="T2" fmla="*/ 679 w 691"/>
                <a:gd name="T3" fmla="*/ 0 h 733"/>
                <a:gd name="T4" fmla="*/ 691 w 691"/>
                <a:gd name="T5" fmla="*/ 541 h 733"/>
                <a:gd name="T6" fmla="*/ 179 w 691"/>
                <a:gd name="T7" fmla="*/ 733 h 733"/>
                <a:gd name="T8" fmla="*/ 0 60000 65536"/>
                <a:gd name="T9" fmla="*/ 0 60000 65536"/>
                <a:gd name="T10" fmla="*/ 0 60000 65536"/>
                <a:gd name="T11" fmla="*/ 0 60000 65536"/>
                <a:gd name="T12" fmla="*/ 0 w 691"/>
                <a:gd name="T13" fmla="*/ 0 h 733"/>
                <a:gd name="T14" fmla="*/ 691 w 691"/>
                <a:gd name="T15" fmla="*/ 733 h 733"/>
              </a:gdLst>
              <a:ahLst/>
              <a:cxnLst>
                <a:cxn ang="T8">
                  <a:pos x="T0" y="T1"/>
                </a:cxn>
                <a:cxn ang="T9">
                  <a:pos x="T2" y="T3"/>
                </a:cxn>
                <a:cxn ang="T10">
                  <a:pos x="T4" y="T5"/>
                </a:cxn>
                <a:cxn ang="T11">
                  <a:pos x="T6" y="T7"/>
                </a:cxn>
              </a:cxnLst>
              <a:rect l="T12" t="T13" r="T14" b="T15"/>
              <a:pathLst>
                <a:path w="691" h="733">
                  <a:moveTo>
                    <a:pt x="0" y="196"/>
                  </a:moveTo>
                  <a:lnTo>
                    <a:pt x="679" y="0"/>
                  </a:lnTo>
                  <a:lnTo>
                    <a:pt x="691" y="541"/>
                  </a:lnTo>
                  <a:lnTo>
                    <a:pt x="179" y="733"/>
                  </a:lnTo>
                </a:path>
              </a:pathLst>
            </a:custGeom>
            <a:noFill/>
            <a:ln w="28575">
              <a:solidFill>
                <a:schemeClr val="tx2"/>
              </a:solidFill>
              <a:round/>
              <a:headEnd/>
              <a:tailEnd/>
            </a:ln>
            <a:effectLst/>
          </p:spPr>
          <p:txBody>
            <a:bodyPr/>
            <a:lstStyle/>
            <a:p>
              <a:pPr algn="r"/>
              <a:endParaRPr lang="nl-NL" sz="2400"/>
            </a:p>
          </p:txBody>
        </p:sp>
        <p:sp>
          <p:nvSpPr>
            <p:cNvPr id="8291" name="Freeform 100"/>
            <p:cNvSpPr>
              <a:spLocks/>
            </p:cNvSpPr>
            <p:nvPr/>
          </p:nvSpPr>
          <p:spPr bwMode="auto">
            <a:xfrm>
              <a:off x="2262" y="2432"/>
              <a:ext cx="484" cy="656"/>
            </a:xfrm>
            <a:custGeom>
              <a:avLst/>
              <a:gdLst>
                <a:gd name="T0" fmla="*/ 0 w 484"/>
                <a:gd name="T1" fmla="*/ 160 h 656"/>
                <a:gd name="T2" fmla="*/ 468 w 484"/>
                <a:gd name="T3" fmla="*/ 0 h 656"/>
                <a:gd name="T4" fmla="*/ 484 w 484"/>
                <a:gd name="T5" fmla="*/ 522 h 656"/>
                <a:gd name="T6" fmla="*/ 148 w 484"/>
                <a:gd name="T7" fmla="*/ 656 h 656"/>
                <a:gd name="T8" fmla="*/ 0 60000 65536"/>
                <a:gd name="T9" fmla="*/ 0 60000 65536"/>
                <a:gd name="T10" fmla="*/ 0 60000 65536"/>
                <a:gd name="T11" fmla="*/ 0 60000 65536"/>
                <a:gd name="T12" fmla="*/ 0 w 484"/>
                <a:gd name="T13" fmla="*/ 0 h 656"/>
                <a:gd name="T14" fmla="*/ 484 w 484"/>
                <a:gd name="T15" fmla="*/ 656 h 656"/>
              </a:gdLst>
              <a:ahLst/>
              <a:cxnLst>
                <a:cxn ang="T8">
                  <a:pos x="T0" y="T1"/>
                </a:cxn>
                <a:cxn ang="T9">
                  <a:pos x="T2" y="T3"/>
                </a:cxn>
                <a:cxn ang="T10">
                  <a:pos x="T4" y="T5"/>
                </a:cxn>
                <a:cxn ang="T11">
                  <a:pos x="T6" y="T7"/>
                </a:cxn>
              </a:cxnLst>
              <a:rect l="T12" t="T13" r="T14" b="T15"/>
              <a:pathLst>
                <a:path w="484" h="656">
                  <a:moveTo>
                    <a:pt x="0" y="160"/>
                  </a:moveTo>
                  <a:lnTo>
                    <a:pt x="468" y="0"/>
                  </a:lnTo>
                  <a:lnTo>
                    <a:pt x="484" y="522"/>
                  </a:lnTo>
                  <a:lnTo>
                    <a:pt x="148" y="656"/>
                  </a:lnTo>
                </a:path>
              </a:pathLst>
            </a:custGeom>
            <a:noFill/>
            <a:ln w="28575">
              <a:solidFill>
                <a:schemeClr val="tx2"/>
              </a:solidFill>
              <a:round/>
              <a:headEnd/>
              <a:tailEnd/>
            </a:ln>
            <a:effectLst/>
          </p:spPr>
          <p:txBody>
            <a:bodyPr/>
            <a:lstStyle/>
            <a:p>
              <a:pPr algn="r"/>
              <a:endParaRPr lang="nl-NL" sz="2400"/>
            </a:p>
          </p:txBody>
        </p:sp>
        <p:sp>
          <p:nvSpPr>
            <p:cNvPr id="8292" name="Freeform 101"/>
            <p:cNvSpPr>
              <a:spLocks/>
            </p:cNvSpPr>
            <p:nvPr/>
          </p:nvSpPr>
          <p:spPr bwMode="auto">
            <a:xfrm>
              <a:off x="2461" y="3043"/>
              <a:ext cx="294" cy="467"/>
            </a:xfrm>
            <a:custGeom>
              <a:avLst/>
              <a:gdLst>
                <a:gd name="T0" fmla="*/ 0 w 294"/>
                <a:gd name="T1" fmla="*/ 103 h 467"/>
                <a:gd name="T2" fmla="*/ 285 w 294"/>
                <a:gd name="T3" fmla="*/ 0 h 467"/>
                <a:gd name="T4" fmla="*/ 294 w 294"/>
                <a:gd name="T5" fmla="*/ 378 h 467"/>
                <a:gd name="T6" fmla="*/ 77 w 294"/>
                <a:gd name="T7" fmla="*/ 467 h 467"/>
                <a:gd name="T8" fmla="*/ 0 60000 65536"/>
                <a:gd name="T9" fmla="*/ 0 60000 65536"/>
                <a:gd name="T10" fmla="*/ 0 60000 65536"/>
                <a:gd name="T11" fmla="*/ 0 60000 65536"/>
                <a:gd name="T12" fmla="*/ 0 w 294"/>
                <a:gd name="T13" fmla="*/ 0 h 467"/>
                <a:gd name="T14" fmla="*/ 294 w 294"/>
                <a:gd name="T15" fmla="*/ 467 h 467"/>
              </a:gdLst>
              <a:ahLst/>
              <a:cxnLst>
                <a:cxn ang="T8">
                  <a:pos x="T0" y="T1"/>
                </a:cxn>
                <a:cxn ang="T9">
                  <a:pos x="T2" y="T3"/>
                </a:cxn>
                <a:cxn ang="T10">
                  <a:pos x="T4" y="T5"/>
                </a:cxn>
                <a:cxn ang="T11">
                  <a:pos x="T6" y="T7"/>
                </a:cxn>
              </a:cxnLst>
              <a:rect l="T12" t="T13" r="T14" b="T15"/>
              <a:pathLst>
                <a:path w="294" h="467">
                  <a:moveTo>
                    <a:pt x="0" y="103"/>
                  </a:moveTo>
                  <a:lnTo>
                    <a:pt x="285" y="0"/>
                  </a:lnTo>
                  <a:lnTo>
                    <a:pt x="294" y="378"/>
                  </a:lnTo>
                  <a:lnTo>
                    <a:pt x="77" y="467"/>
                  </a:lnTo>
                </a:path>
              </a:pathLst>
            </a:custGeom>
            <a:noFill/>
            <a:ln w="28575">
              <a:solidFill>
                <a:schemeClr val="tx2"/>
              </a:solidFill>
              <a:round/>
              <a:headEnd/>
              <a:tailEnd/>
            </a:ln>
            <a:effectLst/>
          </p:spPr>
          <p:txBody>
            <a:bodyPr/>
            <a:lstStyle/>
            <a:p>
              <a:pPr algn="r"/>
              <a:endParaRPr lang="nl-NL" sz="2400"/>
            </a:p>
          </p:txBody>
        </p:sp>
        <p:sp>
          <p:nvSpPr>
            <p:cNvPr id="8293" name="Freeform 102"/>
            <p:cNvSpPr>
              <a:spLocks/>
            </p:cNvSpPr>
            <p:nvPr/>
          </p:nvSpPr>
          <p:spPr bwMode="auto">
            <a:xfrm>
              <a:off x="2576" y="3482"/>
              <a:ext cx="186" cy="275"/>
            </a:xfrm>
            <a:custGeom>
              <a:avLst/>
              <a:gdLst>
                <a:gd name="T0" fmla="*/ 0 w 186"/>
                <a:gd name="T1" fmla="*/ 67 h 275"/>
                <a:gd name="T2" fmla="*/ 182 w 186"/>
                <a:gd name="T3" fmla="*/ 0 h 275"/>
                <a:gd name="T4" fmla="*/ 186 w 186"/>
                <a:gd name="T5" fmla="*/ 275 h 275"/>
                <a:gd name="T6" fmla="*/ 0 60000 65536"/>
                <a:gd name="T7" fmla="*/ 0 60000 65536"/>
                <a:gd name="T8" fmla="*/ 0 60000 65536"/>
                <a:gd name="T9" fmla="*/ 0 w 186"/>
                <a:gd name="T10" fmla="*/ 0 h 275"/>
                <a:gd name="T11" fmla="*/ 186 w 186"/>
                <a:gd name="T12" fmla="*/ 275 h 275"/>
              </a:gdLst>
              <a:ahLst/>
              <a:cxnLst>
                <a:cxn ang="T6">
                  <a:pos x="T0" y="T1"/>
                </a:cxn>
                <a:cxn ang="T7">
                  <a:pos x="T2" y="T3"/>
                </a:cxn>
                <a:cxn ang="T8">
                  <a:pos x="T4" y="T5"/>
                </a:cxn>
              </a:cxnLst>
              <a:rect l="T9" t="T10" r="T11" b="T12"/>
              <a:pathLst>
                <a:path w="186" h="275">
                  <a:moveTo>
                    <a:pt x="0" y="67"/>
                  </a:moveTo>
                  <a:lnTo>
                    <a:pt x="182" y="0"/>
                  </a:lnTo>
                  <a:lnTo>
                    <a:pt x="186" y="275"/>
                  </a:lnTo>
                </a:path>
              </a:pathLst>
            </a:custGeom>
            <a:noFill/>
            <a:ln w="28575">
              <a:solidFill>
                <a:schemeClr val="tx2"/>
              </a:solidFill>
              <a:round/>
              <a:headEnd/>
              <a:tailEnd/>
            </a:ln>
            <a:effectLst/>
          </p:spPr>
          <p:txBody>
            <a:bodyPr/>
            <a:lstStyle/>
            <a:p>
              <a:pPr algn="r"/>
              <a:endParaRPr lang="nl-NL" sz="2400"/>
            </a:p>
          </p:txBody>
        </p:sp>
      </p:grpSp>
      <p:sp>
        <p:nvSpPr>
          <p:cNvPr id="8294" name="Line 103"/>
          <p:cNvSpPr>
            <a:spLocks noChangeShapeType="1"/>
          </p:cNvSpPr>
          <p:nvPr/>
        </p:nvSpPr>
        <p:spPr bwMode="auto">
          <a:xfrm>
            <a:off x="1943100" y="2727325"/>
            <a:ext cx="258763" cy="0"/>
          </a:xfrm>
          <a:prstGeom prst="line">
            <a:avLst/>
          </a:prstGeom>
          <a:noFill/>
          <a:ln w="12700">
            <a:solidFill>
              <a:schemeClr val="tx2"/>
            </a:solidFill>
            <a:round/>
            <a:headEnd/>
            <a:tailEnd/>
          </a:ln>
          <a:effectLst/>
        </p:spPr>
        <p:txBody>
          <a:bodyPr/>
          <a:lstStyle/>
          <a:p>
            <a:endParaRPr lang="en-US"/>
          </a:p>
        </p:txBody>
      </p:sp>
      <p:sp>
        <p:nvSpPr>
          <p:cNvPr id="8295" name="Line 104"/>
          <p:cNvSpPr>
            <a:spLocks noChangeShapeType="1"/>
          </p:cNvSpPr>
          <p:nvPr/>
        </p:nvSpPr>
        <p:spPr bwMode="auto">
          <a:xfrm>
            <a:off x="1965325" y="3281363"/>
            <a:ext cx="258763" cy="0"/>
          </a:xfrm>
          <a:prstGeom prst="line">
            <a:avLst/>
          </a:prstGeom>
          <a:noFill/>
          <a:ln w="12700">
            <a:solidFill>
              <a:schemeClr val="tx1"/>
            </a:solidFill>
            <a:round/>
            <a:headEnd/>
            <a:tailEnd/>
          </a:ln>
          <a:effectLst/>
        </p:spPr>
        <p:txBody>
          <a:bodyPr/>
          <a:lstStyle/>
          <a:p>
            <a:endParaRPr lang="en-US"/>
          </a:p>
        </p:txBody>
      </p:sp>
      <p:sp>
        <p:nvSpPr>
          <p:cNvPr id="8296" name="Line 105"/>
          <p:cNvSpPr>
            <a:spLocks noChangeShapeType="1"/>
          </p:cNvSpPr>
          <p:nvPr/>
        </p:nvSpPr>
        <p:spPr bwMode="auto">
          <a:xfrm>
            <a:off x="1987550" y="3930650"/>
            <a:ext cx="258763" cy="0"/>
          </a:xfrm>
          <a:prstGeom prst="line">
            <a:avLst/>
          </a:prstGeom>
          <a:noFill/>
          <a:ln w="12700">
            <a:solidFill>
              <a:schemeClr val="tx1"/>
            </a:solidFill>
            <a:round/>
            <a:headEnd/>
            <a:tailEnd/>
          </a:ln>
          <a:effectLst/>
        </p:spPr>
        <p:txBody>
          <a:bodyPr/>
          <a:lstStyle/>
          <a:p>
            <a:endParaRPr lang="en-US"/>
          </a:p>
        </p:txBody>
      </p:sp>
      <p:sp>
        <p:nvSpPr>
          <p:cNvPr id="8297" name="Line 106"/>
          <p:cNvSpPr>
            <a:spLocks noChangeShapeType="1"/>
          </p:cNvSpPr>
          <p:nvPr/>
        </p:nvSpPr>
        <p:spPr bwMode="auto">
          <a:xfrm>
            <a:off x="2009775" y="4678363"/>
            <a:ext cx="258763" cy="0"/>
          </a:xfrm>
          <a:prstGeom prst="line">
            <a:avLst/>
          </a:prstGeom>
          <a:noFill/>
          <a:ln w="12700">
            <a:solidFill>
              <a:schemeClr val="tx1"/>
            </a:solidFill>
            <a:round/>
            <a:headEnd/>
            <a:tailEnd/>
          </a:ln>
          <a:effectLst/>
        </p:spPr>
        <p:txBody>
          <a:bodyPr/>
          <a:lstStyle/>
          <a:p>
            <a:endParaRPr lang="en-US"/>
          </a:p>
        </p:txBody>
      </p:sp>
      <p:sp>
        <p:nvSpPr>
          <p:cNvPr id="8298" name="Line 107"/>
          <p:cNvSpPr>
            <a:spLocks noChangeShapeType="1"/>
          </p:cNvSpPr>
          <p:nvPr/>
        </p:nvSpPr>
        <p:spPr bwMode="auto">
          <a:xfrm>
            <a:off x="2016125" y="5202238"/>
            <a:ext cx="258763" cy="0"/>
          </a:xfrm>
          <a:prstGeom prst="line">
            <a:avLst/>
          </a:prstGeom>
          <a:noFill/>
          <a:ln w="12700">
            <a:solidFill>
              <a:schemeClr val="tx1"/>
            </a:solidFill>
            <a:round/>
            <a:headEnd/>
            <a:tailEnd/>
          </a:ln>
          <a:effectLst/>
        </p:spPr>
        <p:txBody>
          <a:bodyPr/>
          <a:lstStyle/>
          <a:p>
            <a:endParaRPr lang="en-US"/>
          </a:p>
        </p:txBody>
      </p:sp>
      <p:sp>
        <p:nvSpPr>
          <p:cNvPr id="8299" name="Line 108"/>
          <p:cNvSpPr>
            <a:spLocks noChangeShapeType="1"/>
          </p:cNvSpPr>
          <p:nvPr/>
        </p:nvSpPr>
        <p:spPr bwMode="auto">
          <a:xfrm>
            <a:off x="2030413" y="5618163"/>
            <a:ext cx="258762" cy="0"/>
          </a:xfrm>
          <a:prstGeom prst="line">
            <a:avLst/>
          </a:prstGeom>
          <a:noFill/>
          <a:ln w="12700">
            <a:solidFill>
              <a:schemeClr val="tx1"/>
            </a:solidFill>
            <a:round/>
            <a:headEnd/>
            <a:tailEnd/>
          </a:ln>
          <a:effectLst/>
        </p:spPr>
        <p:txBody>
          <a:bodyPr/>
          <a:lstStyle/>
          <a:p>
            <a:endParaRPr lang="en-US"/>
          </a:p>
        </p:txBody>
      </p:sp>
      <p:sp>
        <p:nvSpPr>
          <p:cNvPr id="8300" name="Line 109"/>
          <p:cNvSpPr>
            <a:spLocks noChangeShapeType="1"/>
          </p:cNvSpPr>
          <p:nvPr/>
        </p:nvSpPr>
        <p:spPr bwMode="auto">
          <a:xfrm flipH="1">
            <a:off x="2482850" y="2725738"/>
            <a:ext cx="258763" cy="0"/>
          </a:xfrm>
          <a:prstGeom prst="line">
            <a:avLst/>
          </a:prstGeom>
          <a:noFill/>
          <a:ln w="12700">
            <a:solidFill>
              <a:schemeClr val="tx1"/>
            </a:solidFill>
            <a:round/>
            <a:headEnd/>
            <a:tailEnd/>
          </a:ln>
          <a:effectLst/>
        </p:spPr>
        <p:txBody>
          <a:bodyPr/>
          <a:lstStyle/>
          <a:p>
            <a:endParaRPr lang="en-US"/>
          </a:p>
        </p:txBody>
      </p:sp>
      <p:sp>
        <p:nvSpPr>
          <p:cNvPr id="8301" name="Line 110"/>
          <p:cNvSpPr>
            <a:spLocks noChangeShapeType="1"/>
          </p:cNvSpPr>
          <p:nvPr/>
        </p:nvSpPr>
        <p:spPr bwMode="auto">
          <a:xfrm flipH="1">
            <a:off x="2465388" y="3281363"/>
            <a:ext cx="258762" cy="0"/>
          </a:xfrm>
          <a:prstGeom prst="line">
            <a:avLst/>
          </a:prstGeom>
          <a:noFill/>
          <a:ln w="12700">
            <a:solidFill>
              <a:schemeClr val="tx1"/>
            </a:solidFill>
            <a:round/>
            <a:headEnd/>
            <a:tailEnd/>
          </a:ln>
          <a:effectLst/>
        </p:spPr>
        <p:txBody>
          <a:bodyPr/>
          <a:lstStyle/>
          <a:p>
            <a:endParaRPr lang="en-US"/>
          </a:p>
        </p:txBody>
      </p:sp>
      <p:sp>
        <p:nvSpPr>
          <p:cNvPr id="8302" name="Line 111"/>
          <p:cNvSpPr>
            <a:spLocks noChangeShapeType="1"/>
          </p:cNvSpPr>
          <p:nvPr/>
        </p:nvSpPr>
        <p:spPr bwMode="auto">
          <a:xfrm flipH="1">
            <a:off x="2441575" y="3929063"/>
            <a:ext cx="258763" cy="0"/>
          </a:xfrm>
          <a:prstGeom prst="line">
            <a:avLst/>
          </a:prstGeom>
          <a:noFill/>
          <a:ln w="12700">
            <a:solidFill>
              <a:schemeClr val="tx1"/>
            </a:solidFill>
            <a:round/>
            <a:headEnd/>
            <a:tailEnd/>
          </a:ln>
          <a:effectLst/>
        </p:spPr>
        <p:txBody>
          <a:bodyPr/>
          <a:lstStyle/>
          <a:p>
            <a:endParaRPr lang="en-US"/>
          </a:p>
        </p:txBody>
      </p:sp>
      <p:sp>
        <p:nvSpPr>
          <p:cNvPr id="8303" name="Line 112"/>
          <p:cNvSpPr>
            <a:spLocks noChangeShapeType="1"/>
          </p:cNvSpPr>
          <p:nvPr/>
        </p:nvSpPr>
        <p:spPr bwMode="auto">
          <a:xfrm flipH="1">
            <a:off x="2425700" y="4676775"/>
            <a:ext cx="257175" cy="0"/>
          </a:xfrm>
          <a:prstGeom prst="line">
            <a:avLst/>
          </a:prstGeom>
          <a:noFill/>
          <a:ln w="12700">
            <a:solidFill>
              <a:schemeClr val="tx1"/>
            </a:solidFill>
            <a:round/>
            <a:headEnd/>
            <a:tailEnd/>
          </a:ln>
          <a:effectLst/>
        </p:spPr>
        <p:txBody>
          <a:bodyPr/>
          <a:lstStyle/>
          <a:p>
            <a:endParaRPr lang="en-US"/>
          </a:p>
        </p:txBody>
      </p:sp>
      <p:sp>
        <p:nvSpPr>
          <p:cNvPr id="8304" name="Line 113"/>
          <p:cNvSpPr>
            <a:spLocks noChangeShapeType="1"/>
          </p:cNvSpPr>
          <p:nvPr/>
        </p:nvSpPr>
        <p:spPr bwMode="auto">
          <a:xfrm flipH="1">
            <a:off x="2408238" y="5200650"/>
            <a:ext cx="258762" cy="0"/>
          </a:xfrm>
          <a:prstGeom prst="line">
            <a:avLst/>
          </a:prstGeom>
          <a:noFill/>
          <a:ln w="12700">
            <a:solidFill>
              <a:schemeClr val="tx1"/>
            </a:solidFill>
            <a:round/>
            <a:headEnd/>
            <a:tailEnd/>
          </a:ln>
          <a:effectLst/>
        </p:spPr>
        <p:txBody>
          <a:bodyPr/>
          <a:lstStyle/>
          <a:p>
            <a:endParaRPr lang="en-US"/>
          </a:p>
        </p:txBody>
      </p:sp>
      <p:sp>
        <p:nvSpPr>
          <p:cNvPr id="8305" name="Line 114"/>
          <p:cNvSpPr>
            <a:spLocks noChangeShapeType="1"/>
          </p:cNvSpPr>
          <p:nvPr/>
        </p:nvSpPr>
        <p:spPr bwMode="auto">
          <a:xfrm flipH="1">
            <a:off x="2398713" y="5618163"/>
            <a:ext cx="258762" cy="0"/>
          </a:xfrm>
          <a:prstGeom prst="line">
            <a:avLst/>
          </a:prstGeom>
          <a:noFill/>
          <a:ln w="12700">
            <a:solidFill>
              <a:schemeClr val="tx1"/>
            </a:solidFill>
            <a:round/>
            <a:headEnd/>
            <a:tailEnd/>
          </a:ln>
          <a:effectLst/>
        </p:spPr>
        <p:txBody>
          <a:bodyPr/>
          <a:lstStyle/>
          <a:p>
            <a:endParaRPr lang="en-US"/>
          </a:p>
        </p:txBody>
      </p:sp>
      <p:sp>
        <p:nvSpPr>
          <p:cNvPr id="8306" name="Text Box 115"/>
          <p:cNvSpPr txBox="1">
            <a:spLocks noChangeArrowheads="1"/>
          </p:cNvSpPr>
          <p:nvPr/>
        </p:nvSpPr>
        <p:spPr bwMode="auto">
          <a:xfrm>
            <a:off x="1958975" y="5959475"/>
            <a:ext cx="735013" cy="336550"/>
          </a:xfrm>
          <a:prstGeom prst="rect">
            <a:avLst/>
          </a:prstGeom>
          <a:noFill/>
          <a:ln w="9525">
            <a:noFill/>
            <a:miter lim="800000"/>
            <a:headEnd/>
            <a:tailEnd/>
          </a:ln>
          <a:effectLst/>
        </p:spPr>
        <p:txBody>
          <a:bodyPr wrap="none">
            <a:spAutoFit/>
          </a:bodyPr>
          <a:lstStyle/>
          <a:p>
            <a:r>
              <a:rPr lang="nl-NL" sz="1600" b="1"/>
              <a:t>APEX</a:t>
            </a:r>
          </a:p>
        </p:txBody>
      </p:sp>
      <p:sp>
        <p:nvSpPr>
          <p:cNvPr id="8314" name="Text Box 123"/>
          <p:cNvSpPr txBox="1">
            <a:spLocks noChangeArrowheads="1"/>
          </p:cNvSpPr>
          <p:nvPr/>
        </p:nvSpPr>
        <p:spPr bwMode="auto">
          <a:xfrm>
            <a:off x="1111250" y="1897063"/>
            <a:ext cx="1109663" cy="581025"/>
          </a:xfrm>
          <a:prstGeom prst="rect">
            <a:avLst/>
          </a:prstGeom>
          <a:noFill/>
          <a:ln w="9525">
            <a:noFill/>
            <a:miter lim="800000"/>
            <a:headEnd/>
            <a:tailEnd/>
          </a:ln>
          <a:effectLst/>
        </p:spPr>
        <p:txBody>
          <a:bodyPr wrap="none">
            <a:spAutoFit/>
          </a:bodyPr>
          <a:lstStyle/>
          <a:p>
            <a:r>
              <a:rPr lang="nl-NL" sz="1600" b="1">
                <a:solidFill>
                  <a:srgbClr val="008000"/>
                </a:solidFill>
              </a:rPr>
              <a:t>Pressure </a:t>
            </a:r>
          </a:p>
          <a:p>
            <a:r>
              <a:rPr lang="nl-NL" sz="1600" b="1">
                <a:solidFill>
                  <a:srgbClr val="008000"/>
                </a:solidFill>
              </a:rPr>
              <a:t>(mm Hg)</a:t>
            </a:r>
          </a:p>
        </p:txBody>
      </p:sp>
      <p:sp>
        <p:nvSpPr>
          <p:cNvPr id="8322" name="Text Box 131"/>
          <p:cNvSpPr txBox="1">
            <a:spLocks noChangeArrowheads="1"/>
          </p:cNvSpPr>
          <p:nvPr/>
        </p:nvSpPr>
        <p:spPr bwMode="auto">
          <a:xfrm>
            <a:off x="2571750" y="1925638"/>
            <a:ext cx="1000125" cy="581025"/>
          </a:xfrm>
          <a:prstGeom prst="rect">
            <a:avLst/>
          </a:prstGeom>
          <a:noFill/>
          <a:ln w="9525">
            <a:noFill/>
            <a:miter lim="800000"/>
            <a:headEnd/>
            <a:tailEnd/>
          </a:ln>
          <a:effectLst/>
        </p:spPr>
        <p:txBody>
          <a:bodyPr wrap="none">
            <a:spAutoFit/>
          </a:bodyPr>
          <a:lstStyle/>
          <a:p>
            <a:r>
              <a:rPr lang="nl-NL" sz="1600" b="1"/>
              <a:t>Flow (Q)</a:t>
            </a:r>
          </a:p>
          <a:p>
            <a:r>
              <a:rPr lang="nl-NL" sz="1600" b="1"/>
              <a:t>(ml/min)</a:t>
            </a:r>
          </a:p>
        </p:txBody>
      </p:sp>
      <p:sp>
        <p:nvSpPr>
          <p:cNvPr id="123015" name="Rectangle 135"/>
          <p:cNvSpPr>
            <a:spLocks noChangeArrowheads="1"/>
          </p:cNvSpPr>
          <p:nvPr/>
        </p:nvSpPr>
        <p:spPr bwMode="auto">
          <a:xfrm>
            <a:off x="3131840" y="1052736"/>
            <a:ext cx="2975173" cy="523220"/>
          </a:xfrm>
          <a:prstGeom prst="rect">
            <a:avLst/>
          </a:prstGeom>
          <a:noFill/>
          <a:ln w="9525">
            <a:noFill/>
            <a:miter lim="800000"/>
            <a:headEnd/>
            <a:tailEnd/>
          </a:ln>
          <a:effectLst/>
        </p:spPr>
        <p:txBody>
          <a:bodyPr wrap="none">
            <a:spAutoFit/>
          </a:bodyPr>
          <a:lstStyle/>
          <a:p>
            <a:pPr algn="r">
              <a:defRPr/>
            </a:pPr>
            <a:r>
              <a:rPr lang="sr-Cyrl-RS" sz="2800" b="1" dirty="0">
                <a:solidFill>
                  <a:srgbClr val="FF3300"/>
                </a:solidFill>
                <a:effectLst>
                  <a:outerShdw blurRad="38100" dist="38100" dir="2700000" algn="tl">
                    <a:srgbClr val="FFFFFF"/>
                  </a:outerShdw>
                </a:effectLst>
                <a:latin typeface="Arial" charset="0"/>
              </a:rPr>
              <a:t>Ауторегулација</a:t>
            </a:r>
            <a:endParaRPr lang="nl-NL" sz="2800" b="1" dirty="0">
              <a:solidFill>
                <a:srgbClr val="FF3300"/>
              </a:solidFill>
              <a:effectLst>
                <a:outerShdw blurRad="38100" dist="38100" dir="2700000" algn="tl">
                  <a:srgbClr val="FFFFFF"/>
                </a:outerShdw>
              </a:effectLst>
              <a:latin typeface="Arial" charset="0"/>
            </a:endParaRPr>
          </a:p>
        </p:txBody>
      </p:sp>
      <p:pic>
        <p:nvPicPr>
          <p:cNvPr id="8324" name="Picture 143"/>
          <p:cNvPicPr>
            <a:picLocks noChangeAspect="1" noChangeArrowheads="1"/>
          </p:cNvPicPr>
          <p:nvPr/>
        </p:nvPicPr>
        <p:blipFill>
          <a:blip r:embed="rId3" cstate="print"/>
          <a:srcRect l="10286" t="9685" b="13879"/>
          <a:stretch>
            <a:fillRect/>
          </a:stretch>
        </p:blipFill>
        <p:spPr bwMode="auto">
          <a:xfrm>
            <a:off x="5445125" y="2368550"/>
            <a:ext cx="3635375" cy="3457575"/>
          </a:xfrm>
          <a:prstGeom prst="rect">
            <a:avLst/>
          </a:prstGeom>
          <a:noFill/>
          <a:ln w="9525">
            <a:solidFill>
              <a:srgbClr val="FF3300"/>
            </a:solidFill>
            <a:miter lim="800000"/>
            <a:headEnd/>
            <a:tailEnd/>
          </a:ln>
          <a:effectLst/>
        </p:spPr>
      </p:pic>
      <p:sp>
        <p:nvSpPr>
          <p:cNvPr id="8325" name="Text Box 144"/>
          <p:cNvSpPr txBox="1">
            <a:spLocks noChangeArrowheads="1"/>
          </p:cNvSpPr>
          <p:nvPr/>
        </p:nvSpPr>
        <p:spPr bwMode="auto">
          <a:xfrm>
            <a:off x="3630613" y="1920875"/>
            <a:ext cx="1054100" cy="581025"/>
          </a:xfrm>
          <a:prstGeom prst="rect">
            <a:avLst/>
          </a:prstGeom>
          <a:noFill/>
          <a:ln w="9525">
            <a:noFill/>
            <a:miter lim="800000"/>
            <a:headEnd/>
            <a:tailEnd/>
          </a:ln>
          <a:effectLst/>
        </p:spPr>
        <p:txBody>
          <a:bodyPr wrap="none">
            <a:spAutoFit/>
          </a:bodyPr>
          <a:lstStyle/>
          <a:p>
            <a:r>
              <a:rPr lang="nl-NL" sz="1600" b="1">
                <a:solidFill>
                  <a:schemeClr val="tx2"/>
                </a:solidFill>
              </a:rPr>
              <a:t>Diameter</a:t>
            </a:r>
          </a:p>
          <a:p>
            <a:r>
              <a:rPr lang="nl-NL" sz="1600" b="1">
                <a:solidFill>
                  <a:schemeClr val="tx2"/>
                </a:solidFill>
              </a:rPr>
              <a:t>(mm)</a:t>
            </a:r>
          </a:p>
        </p:txBody>
      </p:sp>
      <p:grpSp>
        <p:nvGrpSpPr>
          <p:cNvPr id="3" name="Group 151"/>
          <p:cNvGrpSpPr>
            <a:grpSpLocks/>
          </p:cNvGrpSpPr>
          <p:nvPr/>
        </p:nvGrpSpPr>
        <p:grpSpPr bwMode="auto">
          <a:xfrm>
            <a:off x="3984625" y="2500313"/>
            <a:ext cx="501650" cy="3390900"/>
            <a:chOff x="2510" y="1575"/>
            <a:chExt cx="316" cy="2136"/>
          </a:xfrm>
        </p:grpSpPr>
        <p:sp>
          <p:nvSpPr>
            <p:cNvPr id="8327" name="Text Box 145"/>
            <p:cNvSpPr txBox="1">
              <a:spLocks noChangeArrowheads="1"/>
            </p:cNvSpPr>
            <p:nvPr/>
          </p:nvSpPr>
          <p:spPr bwMode="auto">
            <a:xfrm>
              <a:off x="2510" y="1575"/>
              <a:ext cx="316" cy="231"/>
            </a:xfrm>
            <a:prstGeom prst="rect">
              <a:avLst/>
            </a:prstGeom>
            <a:noFill/>
            <a:ln w="9525">
              <a:noFill/>
              <a:miter lim="800000"/>
              <a:headEnd/>
              <a:tailEnd/>
            </a:ln>
            <a:effectLst/>
          </p:spPr>
          <p:txBody>
            <a:bodyPr wrap="none">
              <a:spAutoFit/>
            </a:bodyPr>
            <a:lstStyle/>
            <a:p>
              <a:pPr algn="l"/>
              <a:r>
                <a:rPr lang="nl-NL" b="1">
                  <a:solidFill>
                    <a:schemeClr val="tx2"/>
                  </a:solidFill>
                </a:rPr>
                <a:t>4.0</a:t>
              </a:r>
            </a:p>
          </p:txBody>
        </p:sp>
        <p:sp>
          <p:nvSpPr>
            <p:cNvPr id="8328" name="Text Box 146"/>
            <p:cNvSpPr txBox="1">
              <a:spLocks noChangeArrowheads="1"/>
            </p:cNvSpPr>
            <p:nvPr/>
          </p:nvSpPr>
          <p:spPr bwMode="auto">
            <a:xfrm>
              <a:off x="2510" y="1956"/>
              <a:ext cx="316" cy="231"/>
            </a:xfrm>
            <a:prstGeom prst="rect">
              <a:avLst/>
            </a:prstGeom>
            <a:noFill/>
            <a:ln w="9525">
              <a:noFill/>
              <a:miter lim="800000"/>
              <a:headEnd/>
              <a:tailEnd/>
            </a:ln>
            <a:effectLst/>
          </p:spPr>
          <p:txBody>
            <a:bodyPr wrap="none">
              <a:spAutoFit/>
            </a:bodyPr>
            <a:lstStyle/>
            <a:p>
              <a:pPr algn="l"/>
              <a:r>
                <a:rPr lang="nl-NL" b="1">
                  <a:solidFill>
                    <a:schemeClr val="tx2"/>
                  </a:solidFill>
                </a:rPr>
                <a:t>3.5</a:t>
              </a:r>
            </a:p>
          </p:txBody>
        </p:sp>
        <p:sp>
          <p:nvSpPr>
            <p:cNvPr id="8329" name="Text Box 147"/>
            <p:cNvSpPr txBox="1">
              <a:spLocks noChangeArrowheads="1"/>
            </p:cNvSpPr>
            <p:nvPr/>
          </p:nvSpPr>
          <p:spPr bwMode="auto">
            <a:xfrm>
              <a:off x="2510" y="2337"/>
              <a:ext cx="316" cy="231"/>
            </a:xfrm>
            <a:prstGeom prst="rect">
              <a:avLst/>
            </a:prstGeom>
            <a:noFill/>
            <a:ln w="9525">
              <a:noFill/>
              <a:miter lim="800000"/>
              <a:headEnd/>
              <a:tailEnd/>
            </a:ln>
            <a:effectLst/>
          </p:spPr>
          <p:txBody>
            <a:bodyPr wrap="none">
              <a:spAutoFit/>
            </a:bodyPr>
            <a:lstStyle/>
            <a:p>
              <a:pPr algn="l"/>
              <a:r>
                <a:rPr lang="nl-NL" b="1">
                  <a:solidFill>
                    <a:schemeClr val="tx2"/>
                  </a:solidFill>
                </a:rPr>
                <a:t>3.0</a:t>
              </a:r>
            </a:p>
          </p:txBody>
        </p:sp>
        <p:sp>
          <p:nvSpPr>
            <p:cNvPr id="8330" name="Text Box 148"/>
            <p:cNvSpPr txBox="1">
              <a:spLocks noChangeArrowheads="1"/>
            </p:cNvSpPr>
            <p:nvPr/>
          </p:nvSpPr>
          <p:spPr bwMode="auto">
            <a:xfrm>
              <a:off x="2510" y="2718"/>
              <a:ext cx="316" cy="231"/>
            </a:xfrm>
            <a:prstGeom prst="rect">
              <a:avLst/>
            </a:prstGeom>
            <a:noFill/>
            <a:ln w="9525">
              <a:noFill/>
              <a:miter lim="800000"/>
              <a:headEnd/>
              <a:tailEnd/>
            </a:ln>
            <a:effectLst/>
          </p:spPr>
          <p:txBody>
            <a:bodyPr wrap="none">
              <a:spAutoFit/>
            </a:bodyPr>
            <a:lstStyle/>
            <a:p>
              <a:pPr algn="l"/>
              <a:r>
                <a:rPr lang="nl-NL" b="1">
                  <a:solidFill>
                    <a:schemeClr val="tx2"/>
                  </a:solidFill>
                </a:rPr>
                <a:t>2.5</a:t>
              </a:r>
            </a:p>
          </p:txBody>
        </p:sp>
        <p:sp>
          <p:nvSpPr>
            <p:cNvPr id="8331" name="Text Box 149"/>
            <p:cNvSpPr txBox="1">
              <a:spLocks noChangeArrowheads="1"/>
            </p:cNvSpPr>
            <p:nvPr/>
          </p:nvSpPr>
          <p:spPr bwMode="auto">
            <a:xfrm>
              <a:off x="2510" y="3099"/>
              <a:ext cx="316" cy="231"/>
            </a:xfrm>
            <a:prstGeom prst="rect">
              <a:avLst/>
            </a:prstGeom>
            <a:noFill/>
            <a:ln w="9525">
              <a:noFill/>
              <a:miter lim="800000"/>
              <a:headEnd/>
              <a:tailEnd/>
            </a:ln>
            <a:effectLst/>
          </p:spPr>
          <p:txBody>
            <a:bodyPr wrap="none">
              <a:spAutoFit/>
            </a:bodyPr>
            <a:lstStyle/>
            <a:p>
              <a:pPr algn="l"/>
              <a:r>
                <a:rPr lang="nl-NL" b="1">
                  <a:solidFill>
                    <a:schemeClr val="tx2"/>
                  </a:solidFill>
                </a:rPr>
                <a:t>2.0</a:t>
              </a:r>
            </a:p>
          </p:txBody>
        </p:sp>
        <p:sp>
          <p:nvSpPr>
            <p:cNvPr id="8332" name="Text Box 150"/>
            <p:cNvSpPr txBox="1">
              <a:spLocks noChangeArrowheads="1"/>
            </p:cNvSpPr>
            <p:nvPr/>
          </p:nvSpPr>
          <p:spPr bwMode="auto">
            <a:xfrm>
              <a:off x="2510" y="3480"/>
              <a:ext cx="316" cy="231"/>
            </a:xfrm>
            <a:prstGeom prst="rect">
              <a:avLst/>
            </a:prstGeom>
            <a:noFill/>
            <a:ln w="9525">
              <a:noFill/>
              <a:miter lim="800000"/>
              <a:headEnd/>
              <a:tailEnd/>
            </a:ln>
            <a:effectLst/>
          </p:spPr>
          <p:txBody>
            <a:bodyPr wrap="none">
              <a:spAutoFit/>
            </a:bodyPr>
            <a:lstStyle/>
            <a:p>
              <a:pPr algn="l"/>
              <a:r>
                <a:rPr lang="nl-NL" b="1">
                  <a:solidFill>
                    <a:schemeClr val="tx2"/>
                  </a:solidFill>
                </a:rPr>
                <a:t>1.5</a:t>
              </a:r>
            </a:p>
          </p:txBody>
        </p:sp>
      </p:grpSp>
      <p:sp>
        <p:nvSpPr>
          <p:cNvPr id="8333" name="Text Box 156"/>
          <p:cNvSpPr txBox="1">
            <a:spLocks noChangeArrowheads="1"/>
          </p:cNvSpPr>
          <p:nvPr/>
        </p:nvSpPr>
        <p:spPr bwMode="auto">
          <a:xfrm>
            <a:off x="342900" y="2493963"/>
            <a:ext cx="184150" cy="366712"/>
          </a:xfrm>
          <a:prstGeom prst="rect">
            <a:avLst/>
          </a:prstGeom>
          <a:noFill/>
          <a:ln w="9525">
            <a:noFill/>
            <a:miter lim="800000"/>
            <a:headEnd/>
            <a:tailEnd/>
          </a:ln>
          <a:effectLst/>
        </p:spPr>
        <p:txBody>
          <a:bodyPr wrap="none">
            <a:spAutoFit/>
          </a:bodyPr>
          <a:lstStyle/>
          <a:p>
            <a:pPr algn="l"/>
            <a:endParaRPr lang="nl-NL" b="1">
              <a:solidFill>
                <a:srgbClr val="CC0000"/>
              </a:solidFill>
            </a:endParaRPr>
          </a:p>
        </p:txBody>
      </p:sp>
      <p:sp>
        <p:nvSpPr>
          <p:cNvPr id="8334" name="Text Box 157"/>
          <p:cNvSpPr txBox="1">
            <a:spLocks noChangeArrowheads="1"/>
          </p:cNvSpPr>
          <p:nvPr/>
        </p:nvSpPr>
        <p:spPr bwMode="auto">
          <a:xfrm>
            <a:off x="342900" y="3098800"/>
            <a:ext cx="184150" cy="366713"/>
          </a:xfrm>
          <a:prstGeom prst="rect">
            <a:avLst/>
          </a:prstGeom>
          <a:noFill/>
          <a:ln w="9525">
            <a:noFill/>
            <a:miter lim="800000"/>
            <a:headEnd/>
            <a:tailEnd/>
          </a:ln>
          <a:effectLst/>
        </p:spPr>
        <p:txBody>
          <a:bodyPr wrap="none">
            <a:spAutoFit/>
          </a:bodyPr>
          <a:lstStyle/>
          <a:p>
            <a:pPr algn="l"/>
            <a:endParaRPr lang="nl-NL" b="1">
              <a:solidFill>
                <a:srgbClr val="CC0000"/>
              </a:solidFill>
            </a:endParaRPr>
          </a:p>
        </p:txBody>
      </p:sp>
      <p:sp>
        <p:nvSpPr>
          <p:cNvPr id="8335" name="Text Box 154"/>
          <p:cNvSpPr txBox="1">
            <a:spLocks noChangeArrowheads="1"/>
          </p:cNvSpPr>
          <p:nvPr/>
        </p:nvSpPr>
        <p:spPr bwMode="auto">
          <a:xfrm>
            <a:off x="80963" y="1901825"/>
            <a:ext cx="1009650" cy="581025"/>
          </a:xfrm>
          <a:prstGeom prst="rect">
            <a:avLst/>
          </a:prstGeom>
          <a:noFill/>
          <a:ln w="9525">
            <a:noFill/>
            <a:miter lim="800000"/>
            <a:headEnd/>
            <a:tailEnd/>
          </a:ln>
          <a:effectLst/>
        </p:spPr>
        <p:txBody>
          <a:bodyPr wrap="none">
            <a:spAutoFit/>
          </a:bodyPr>
          <a:lstStyle/>
          <a:p>
            <a:r>
              <a:rPr lang="nl-NL" sz="1600" b="1">
                <a:solidFill>
                  <a:srgbClr val="CC0000"/>
                </a:solidFill>
              </a:rPr>
              <a:t>Flow vel</a:t>
            </a:r>
          </a:p>
          <a:p>
            <a:r>
              <a:rPr lang="nl-NL" sz="1600" b="1">
                <a:solidFill>
                  <a:srgbClr val="CC0000"/>
                </a:solidFill>
              </a:rPr>
              <a:t>(cm/sec)</a:t>
            </a:r>
          </a:p>
        </p:txBody>
      </p:sp>
      <p:sp>
        <p:nvSpPr>
          <p:cNvPr id="8343" name="Text Box 144"/>
          <p:cNvSpPr txBox="1">
            <a:spLocks noChangeArrowheads="1"/>
          </p:cNvSpPr>
          <p:nvPr/>
        </p:nvSpPr>
        <p:spPr bwMode="auto">
          <a:xfrm>
            <a:off x="4764088" y="1900238"/>
            <a:ext cx="692150" cy="581025"/>
          </a:xfrm>
          <a:prstGeom prst="rect">
            <a:avLst/>
          </a:prstGeom>
          <a:noFill/>
          <a:ln w="9525">
            <a:noFill/>
            <a:miter lim="800000"/>
            <a:headEnd/>
            <a:tailEnd/>
          </a:ln>
          <a:effectLst/>
        </p:spPr>
        <p:txBody>
          <a:bodyPr wrap="none">
            <a:spAutoFit/>
          </a:bodyPr>
          <a:lstStyle/>
          <a:p>
            <a:r>
              <a:rPr lang="nl-NL" sz="1600" b="1">
                <a:solidFill>
                  <a:schemeClr val="tx2"/>
                </a:solidFill>
              </a:rPr>
              <a:t>Mass</a:t>
            </a:r>
          </a:p>
          <a:p>
            <a:r>
              <a:rPr lang="nl-NL" sz="1600" b="1">
                <a:solidFill>
                  <a:schemeClr val="tx2"/>
                </a:solidFill>
              </a:rPr>
              <a:t>(g)</a:t>
            </a:r>
          </a:p>
        </p:txBody>
      </p:sp>
      <p:grpSp>
        <p:nvGrpSpPr>
          <p:cNvPr id="4" name="Group 152"/>
          <p:cNvGrpSpPr>
            <a:grpSpLocks/>
          </p:cNvGrpSpPr>
          <p:nvPr/>
        </p:nvGrpSpPr>
        <p:grpSpPr bwMode="auto">
          <a:xfrm>
            <a:off x="4827588" y="2505075"/>
            <a:ext cx="565150" cy="3390900"/>
            <a:chOff x="1760" y="1578"/>
            <a:chExt cx="356" cy="2136"/>
          </a:xfrm>
        </p:grpSpPr>
        <p:sp>
          <p:nvSpPr>
            <p:cNvPr id="8345" name="Text Box 125"/>
            <p:cNvSpPr txBox="1">
              <a:spLocks noChangeArrowheads="1"/>
            </p:cNvSpPr>
            <p:nvPr/>
          </p:nvSpPr>
          <p:spPr bwMode="auto">
            <a:xfrm>
              <a:off x="1760" y="1578"/>
              <a:ext cx="356" cy="231"/>
            </a:xfrm>
            <a:prstGeom prst="rect">
              <a:avLst/>
            </a:prstGeom>
            <a:noFill/>
            <a:ln w="9525">
              <a:noFill/>
              <a:miter lim="800000"/>
              <a:headEnd/>
              <a:tailEnd/>
            </a:ln>
            <a:effectLst/>
          </p:spPr>
          <p:txBody>
            <a:bodyPr wrap="none">
              <a:spAutoFit/>
            </a:bodyPr>
            <a:lstStyle/>
            <a:p>
              <a:pPr algn="l"/>
              <a:r>
                <a:rPr lang="nl-NL" b="1"/>
                <a:t>100</a:t>
              </a:r>
            </a:p>
          </p:txBody>
        </p:sp>
        <p:sp>
          <p:nvSpPr>
            <p:cNvPr id="8346" name="Text Box 126"/>
            <p:cNvSpPr txBox="1">
              <a:spLocks noChangeArrowheads="1"/>
            </p:cNvSpPr>
            <p:nvPr/>
          </p:nvSpPr>
          <p:spPr bwMode="auto">
            <a:xfrm>
              <a:off x="1760" y="1959"/>
              <a:ext cx="276" cy="231"/>
            </a:xfrm>
            <a:prstGeom prst="rect">
              <a:avLst/>
            </a:prstGeom>
            <a:noFill/>
            <a:ln w="9525">
              <a:noFill/>
              <a:miter lim="800000"/>
              <a:headEnd/>
              <a:tailEnd/>
            </a:ln>
            <a:effectLst/>
          </p:spPr>
          <p:txBody>
            <a:bodyPr wrap="none">
              <a:spAutoFit/>
            </a:bodyPr>
            <a:lstStyle/>
            <a:p>
              <a:pPr algn="l"/>
              <a:r>
                <a:rPr lang="nl-NL" b="1"/>
                <a:t>75</a:t>
              </a:r>
            </a:p>
          </p:txBody>
        </p:sp>
        <p:sp>
          <p:nvSpPr>
            <p:cNvPr id="8347" name="Text Box 127"/>
            <p:cNvSpPr txBox="1">
              <a:spLocks noChangeArrowheads="1"/>
            </p:cNvSpPr>
            <p:nvPr/>
          </p:nvSpPr>
          <p:spPr bwMode="auto">
            <a:xfrm>
              <a:off x="1760" y="2340"/>
              <a:ext cx="276" cy="231"/>
            </a:xfrm>
            <a:prstGeom prst="rect">
              <a:avLst/>
            </a:prstGeom>
            <a:noFill/>
            <a:ln w="9525">
              <a:noFill/>
              <a:miter lim="800000"/>
              <a:headEnd/>
              <a:tailEnd/>
            </a:ln>
            <a:effectLst/>
          </p:spPr>
          <p:txBody>
            <a:bodyPr wrap="none">
              <a:spAutoFit/>
            </a:bodyPr>
            <a:lstStyle/>
            <a:p>
              <a:pPr algn="l"/>
              <a:r>
                <a:rPr lang="nl-NL" b="1"/>
                <a:t>50</a:t>
              </a:r>
            </a:p>
          </p:txBody>
        </p:sp>
        <p:sp>
          <p:nvSpPr>
            <p:cNvPr id="8348" name="Text Box 128"/>
            <p:cNvSpPr txBox="1">
              <a:spLocks noChangeArrowheads="1"/>
            </p:cNvSpPr>
            <p:nvPr/>
          </p:nvSpPr>
          <p:spPr bwMode="auto">
            <a:xfrm>
              <a:off x="1795" y="2721"/>
              <a:ext cx="276" cy="231"/>
            </a:xfrm>
            <a:prstGeom prst="rect">
              <a:avLst/>
            </a:prstGeom>
            <a:noFill/>
            <a:ln w="9525">
              <a:noFill/>
              <a:miter lim="800000"/>
              <a:headEnd/>
              <a:tailEnd/>
            </a:ln>
            <a:effectLst/>
          </p:spPr>
          <p:txBody>
            <a:bodyPr wrap="none">
              <a:spAutoFit/>
            </a:bodyPr>
            <a:lstStyle/>
            <a:p>
              <a:pPr algn="l"/>
              <a:r>
                <a:rPr lang="nl-NL" b="1"/>
                <a:t>35</a:t>
              </a:r>
            </a:p>
          </p:txBody>
        </p:sp>
        <p:sp>
          <p:nvSpPr>
            <p:cNvPr id="8349" name="Text Box 129"/>
            <p:cNvSpPr txBox="1">
              <a:spLocks noChangeArrowheads="1"/>
            </p:cNvSpPr>
            <p:nvPr/>
          </p:nvSpPr>
          <p:spPr bwMode="auto">
            <a:xfrm>
              <a:off x="1795" y="3102"/>
              <a:ext cx="276" cy="231"/>
            </a:xfrm>
            <a:prstGeom prst="rect">
              <a:avLst/>
            </a:prstGeom>
            <a:noFill/>
            <a:ln w="9525">
              <a:noFill/>
              <a:miter lim="800000"/>
              <a:headEnd/>
              <a:tailEnd/>
            </a:ln>
            <a:effectLst/>
          </p:spPr>
          <p:txBody>
            <a:bodyPr wrap="none">
              <a:spAutoFit/>
            </a:bodyPr>
            <a:lstStyle/>
            <a:p>
              <a:pPr algn="l"/>
              <a:r>
                <a:rPr lang="nl-NL" b="1"/>
                <a:t>25</a:t>
              </a:r>
            </a:p>
          </p:txBody>
        </p:sp>
        <p:sp>
          <p:nvSpPr>
            <p:cNvPr id="8350" name="Text Box 130"/>
            <p:cNvSpPr txBox="1">
              <a:spLocks noChangeArrowheads="1"/>
            </p:cNvSpPr>
            <p:nvPr/>
          </p:nvSpPr>
          <p:spPr bwMode="auto">
            <a:xfrm>
              <a:off x="1795" y="3483"/>
              <a:ext cx="276" cy="231"/>
            </a:xfrm>
            <a:prstGeom prst="rect">
              <a:avLst/>
            </a:prstGeom>
            <a:noFill/>
            <a:ln w="9525">
              <a:noFill/>
              <a:miter lim="800000"/>
              <a:headEnd/>
              <a:tailEnd/>
            </a:ln>
            <a:effectLst/>
          </p:spPr>
          <p:txBody>
            <a:bodyPr wrap="none">
              <a:spAutoFit/>
            </a:bodyPr>
            <a:lstStyle/>
            <a:p>
              <a:pPr algn="l"/>
              <a:r>
                <a:rPr lang="nl-NL" b="1"/>
                <a:t>12</a:t>
              </a:r>
            </a:p>
          </p:txBody>
        </p:sp>
      </p:grpSp>
      <p:grpSp>
        <p:nvGrpSpPr>
          <p:cNvPr id="5" name="Group 153"/>
          <p:cNvGrpSpPr>
            <a:grpSpLocks/>
          </p:cNvGrpSpPr>
          <p:nvPr/>
        </p:nvGrpSpPr>
        <p:grpSpPr bwMode="auto">
          <a:xfrm>
            <a:off x="1362075" y="2506663"/>
            <a:ext cx="565150" cy="3389312"/>
            <a:chOff x="858" y="1579"/>
            <a:chExt cx="356" cy="2135"/>
          </a:xfrm>
        </p:grpSpPr>
        <p:sp>
          <p:nvSpPr>
            <p:cNvPr id="8955" name="Text Box 117"/>
            <p:cNvSpPr txBox="1">
              <a:spLocks noChangeArrowheads="1"/>
            </p:cNvSpPr>
            <p:nvPr/>
          </p:nvSpPr>
          <p:spPr bwMode="auto">
            <a:xfrm>
              <a:off x="858" y="1579"/>
              <a:ext cx="356" cy="231"/>
            </a:xfrm>
            <a:prstGeom prst="rect">
              <a:avLst/>
            </a:prstGeom>
            <a:noFill/>
            <a:ln w="9525">
              <a:noFill/>
              <a:miter lim="800000"/>
              <a:headEnd/>
              <a:tailEnd/>
            </a:ln>
            <a:effectLst/>
          </p:spPr>
          <p:txBody>
            <a:bodyPr wrap="none">
              <a:spAutoFit/>
            </a:bodyPr>
            <a:lstStyle/>
            <a:p>
              <a:r>
                <a:rPr lang="nl-NL" b="1">
                  <a:solidFill>
                    <a:srgbClr val="008000"/>
                  </a:solidFill>
                </a:rPr>
                <a:t>100</a:t>
              </a:r>
            </a:p>
          </p:txBody>
        </p:sp>
        <p:sp>
          <p:nvSpPr>
            <p:cNvPr id="8956" name="Text Box 118"/>
            <p:cNvSpPr txBox="1">
              <a:spLocks noChangeArrowheads="1"/>
            </p:cNvSpPr>
            <p:nvPr/>
          </p:nvSpPr>
          <p:spPr bwMode="auto">
            <a:xfrm>
              <a:off x="858" y="1959"/>
              <a:ext cx="356" cy="231"/>
            </a:xfrm>
            <a:prstGeom prst="rect">
              <a:avLst/>
            </a:prstGeom>
            <a:noFill/>
            <a:ln w="9525">
              <a:noFill/>
              <a:miter lim="800000"/>
              <a:headEnd/>
              <a:tailEnd/>
            </a:ln>
            <a:effectLst/>
          </p:spPr>
          <p:txBody>
            <a:bodyPr wrap="none">
              <a:spAutoFit/>
            </a:bodyPr>
            <a:lstStyle/>
            <a:p>
              <a:r>
                <a:rPr lang="nl-NL" b="1">
                  <a:solidFill>
                    <a:srgbClr val="008000"/>
                  </a:solidFill>
                </a:rPr>
                <a:t>100</a:t>
              </a:r>
            </a:p>
          </p:txBody>
        </p:sp>
        <p:sp>
          <p:nvSpPr>
            <p:cNvPr id="8957" name="Text Box 119"/>
            <p:cNvSpPr txBox="1">
              <a:spLocks noChangeArrowheads="1"/>
            </p:cNvSpPr>
            <p:nvPr/>
          </p:nvSpPr>
          <p:spPr bwMode="auto">
            <a:xfrm>
              <a:off x="858" y="2340"/>
              <a:ext cx="356" cy="231"/>
            </a:xfrm>
            <a:prstGeom prst="rect">
              <a:avLst/>
            </a:prstGeom>
            <a:noFill/>
            <a:ln w="9525">
              <a:noFill/>
              <a:miter lim="800000"/>
              <a:headEnd/>
              <a:tailEnd/>
            </a:ln>
            <a:effectLst/>
          </p:spPr>
          <p:txBody>
            <a:bodyPr wrap="none">
              <a:spAutoFit/>
            </a:bodyPr>
            <a:lstStyle/>
            <a:p>
              <a:r>
                <a:rPr lang="nl-NL" b="1">
                  <a:solidFill>
                    <a:srgbClr val="008000"/>
                  </a:solidFill>
                </a:rPr>
                <a:t>100</a:t>
              </a:r>
            </a:p>
          </p:txBody>
        </p:sp>
        <p:sp>
          <p:nvSpPr>
            <p:cNvPr id="8958" name="Text Box 120"/>
            <p:cNvSpPr txBox="1">
              <a:spLocks noChangeArrowheads="1"/>
            </p:cNvSpPr>
            <p:nvPr/>
          </p:nvSpPr>
          <p:spPr bwMode="auto">
            <a:xfrm>
              <a:off x="858" y="2721"/>
              <a:ext cx="356" cy="231"/>
            </a:xfrm>
            <a:prstGeom prst="rect">
              <a:avLst/>
            </a:prstGeom>
            <a:noFill/>
            <a:ln w="9525">
              <a:noFill/>
              <a:miter lim="800000"/>
              <a:headEnd/>
              <a:tailEnd/>
            </a:ln>
            <a:effectLst/>
          </p:spPr>
          <p:txBody>
            <a:bodyPr wrap="none">
              <a:spAutoFit/>
            </a:bodyPr>
            <a:lstStyle/>
            <a:p>
              <a:r>
                <a:rPr lang="nl-NL" b="1">
                  <a:solidFill>
                    <a:srgbClr val="008000"/>
                  </a:solidFill>
                </a:rPr>
                <a:t>100</a:t>
              </a:r>
            </a:p>
          </p:txBody>
        </p:sp>
        <p:sp>
          <p:nvSpPr>
            <p:cNvPr id="8959" name="Text Box 121"/>
            <p:cNvSpPr txBox="1">
              <a:spLocks noChangeArrowheads="1"/>
            </p:cNvSpPr>
            <p:nvPr/>
          </p:nvSpPr>
          <p:spPr bwMode="auto">
            <a:xfrm>
              <a:off x="858" y="3102"/>
              <a:ext cx="356" cy="231"/>
            </a:xfrm>
            <a:prstGeom prst="rect">
              <a:avLst/>
            </a:prstGeom>
            <a:noFill/>
            <a:ln w="9525">
              <a:noFill/>
              <a:miter lim="800000"/>
              <a:headEnd/>
              <a:tailEnd/>
            </a:ln>
            <a:effectLst/>
          </p:spPr>
          <p:txBody>
            <a:bodyPr wrap="none">
              <a:spAutoFit/>
            </a:bodyPr>
            <a:lstStyle/>
            <a:p>
              <a:r>
                <a:rPr lang="nl-NL" b="1">
                  <a:solidFill>
                    <a:srgbClr val="008000"/>
                  </a:solidFill>
                </a:rPr>
                <a:t>100</a:t>
              </a:r>
            </a:p>
          </p:txBody>
        </p:sp>
        <p:sp>
          <p:nvSpPr>
            <p:cNvPr id="8960" name="Text Box 122"/>
            <p:cNvSpPr txBox="1">
              <a:spLocks noChangeArrowheads="1"/>
            </p:cNvSpPr>
            <p:nvPr/>
          </p:nvSpPr>
          <p:spPr bwMode="auto">
            <a:xfrm>
              <a:off x="858" y="3483"/>
              <a:ext cx="356" cy="231"/>
            </a:xfrm>
            <a:prstGeom prst="rect">
              <a:avLst/>
            </a:prstGeom>
            <a:noFill/>
            <a:ln w="9525">
              <a:noFill/>
              <a:miter lim="800000"/>
              <a:headEnd/>
              <a:tailEnd/>
            </a:ln>
            <a:effectLst/>
          </p:spPr>
          <p:txBody>
            <a:bodyPr wrap="none">
              <a:spAutoFit/>
            </a:bodyPr>
            <a:lstStyle/>
            <a:p>
              <a:r>
                <a:rPr lang="nl-NL" b="1">
                  <a:solidFill>
                    <a:srgbClr val="008000"/>
                  </a:solidFill>
                </a:rPr>
                <a:t>100</a:t>
              </a:r>
            </a:p>
          </p:txBody>
        </p:sp>
      </p:grpSp>
      <p:grpSp>
        <p:nvGrpSpPr>
          <p:cNvPr id="6" name="Group 152"/>
          <p:cNvGrpSpPr>
            <a:grpSpLocks/>
          </p:cNvGrpSpPr>
          <p:nvPr/>
        </p:nvGrpSpPr>
        <p:grpSpPr bwMode="auto">
          <a:xfrm>
            <a:off x="2794000" y="2505075"/>
            <a:ext cx="565150" cy="3390900"/>
            <a:chOff x="1760" y="1578"/>
            <a:chExt cx="356" cy="2136"/>
          </a:xfrm>
        </p:grpSpPr>
        <p:sp>
          <p:nvSpPr>
            <p:cNvPr id="8962" name="Text Box 125"/>
            <p:cNvSpPr txBox="1">
              <a:spLocks noChangeArrowheads="1"/>
            </p:cNvSpPr>
            <p:nvPr/>
          </p:nvSpPr>
          <p:spPr bwMode="auto">
            <a:xfrm>
              <a:off x="1760" y="1578"/>
              <a:ext cx="356" cy="231"/>
            </a:xfrm>
            <a:prstGeom prst="rect">
              <a:avLst/>
            </a:prstGeom>
            <a:noFill/>
            <a:ln w="9525">
              <a:noFill/>
              <a:miter lim="800000"/>
              <a:headEnd/>
              <a:tailEnd/>
            </a:ln>
            <a:effectLst/>
          </p:spPr>
          <p:txBody>
            <a:bodyPr wrap="none">
              <a:spAutoFit/>
            </a:bodyPr>
            <a:lstStyle/>
            <a:p>
              <a:pPr algn="l"/>
              <a:r>
                <a:rPr lang="nl-NL" b="1"/>
                <a:t>100</a:t>
              </a:r>
            </a:p>
          </p:txBody>
        </p:sp>
        <p:sp>
          <p:nvSpPr>
            <p:cNvPr id="8963" name="Text Box 126"/>
            <p:cNvSpPr txBox="1">
              <a:spLocks noChangeArrowheads="1"/>
            </p:cNvSpPr>
            <p:nvPr/>
          </p:nvSpPr>
          <p:spPr bwMode="auto">
            <a:xfrm>
              <a:off x="1760" y="1959"/>
              <a:ext cx="276" cy="231"/>
            </a:xfrm>
            <a:prstGeom prst="rect">
              <a:avLst/>
            </a:prstGeom>
            <a:noFill/>
            <a:ln w="9525">
              <a:noFill/>
              <a:miter lim="800000"/>
              <a:headEnd/>
              <a:tailEnd/>
            </a:ln>
            <a:effectLst/>
          </p:spPr>
          <p:txBody>
            <a:bodyPr wrap="none">
              <a:spAutoFit/>
            </a:bodyPr>
            <a:lstStyle/>
            <a:p>
              <a:pPr algn="l"/>
              <a:r>
                <a:rPr lang="nl-NL" b="1"/>
                <a:t>75</a:t>
              </a:r>
            </a:p>
          </p:txBody>
        </p:sp>
        <p:sp>
          <p:nvSpPr>
            <p:cNvPr id="8964" name="Text Box 127"/>
            <p:cNvSpPr txBox="1">
              <a:spLocks noChangeArrowheads="1"/>
            </p:cNvSpPr>
            <p:nvPr/>
          </p:nvSpPr>
          <p:spPr bwMode="auto">
            <a:xfrm>
              <a:off x="1760" y="2340"/>
              <a:ext cx="276" cy="231"/>
            </a:xfrm>
            <a:prstGeom prst="rect">
              <a:avLst/>
            </a:prstGeom>
            <a:noFill/>
            <a:ln w="9525">
              <a:noFill/>
              <a:miter lim="800000"/>
              <a:headEnd/>
              <a:tailEnd/>
            </a:ln>
            <a:effectLst/>
          </p:spPr>
          <p:txBody>
            <a:bodyPr wrap="none">
              <a:spAutoFit/>
            </a:bodyPr>
            <a:lstStyle/>
            <a:p>
              <a:pPr algn="l"/>
              <a:r>
                <a:rPr lang="nl-NL" b="1"/>
                <a:t>50</a:t>
              </a:r>
            </a:p>
          </p:txBody>
        </p:sp>
        <p:sp>
          <p:nvSpPr>
            <p:cNvPr id="8965" name="Text Box 128"/>
            <p:cNvSpPr txBox="1">
              <a:spLocks noChangeArrowheads="1"/>
            </p:cNvSpPr>
            <p:nvPr/>
          </p:nvSpPr>
          <p:spPr bwMode="auto">
            <a:xfrm>
              <a:off x="1795" y="2721"/>
              <a:ext cx="276" cy="231"/>
            </a:xfrm>
            <a:prstGeom prst="rect">
              <a:avLst/>
            </a:prstGeom>
            <a:noFill/>
            <a:ln w="9525">
              <a:noFill/>
              <a:miter lim="800000"/>
              <a:headEnd/>
              <a:tailEnd/>
            </a:ln>
            <a:effectLst/>
          </p:spPr>
          <p:txBody>
            <a:bodyPr wrap="none">
              <a:spAutoFit/>
            </a:bodyPr>
            <a:lstStyle/>
            <a:p>
              <a:pPr algn="l"/>
              <a:r>
                <a:rPr lang="nl-NL" b="1"/>
                <a:t>35</a:t>
              </a:r>
            </a:p>
          </p:txBody>
        </p:sp>
        <p:sp>
          <p:nvSpPr>
            <p:cNvPr id="8966" name="Text Box 129"/>
            <p:cNvSpPr txBox="1">
              <a:spLocks noChangeArrowheads="1"/>
            </p:cNvSpPr>
            <p:nvPr/>
          </p:nvSpPr>
          <p:spPr bwMode="auto">
            <a:xfrm>
              <a:off x="1795" y="3102"/>
              <a:ext cx="276" cy="231"/>
            </a:xfrm>
            <a:prstGeom prst="rect">
              <a:avLst/>
            </a:prstGeom>
            <a:noFill/>
            <a:ln w="9525">
              <a:noFill/>
              <a:miter lim="800000"/>
              <a:headEnd/>
              <a:tailEnd/>
            </a:ln>
            <a:effectLst/>
          </p:spPr>
          <p:txBody>
            <a:bodyPr wrap="none">
              <a:spAutoFit/>
            </a:bodyPr>
            <a:lstStyle/>
            <a:p>
              <a:pPr algn="l"/>
              <a:r>
                <a:rPr lang="nl-NL" b="1"/>
                <a:t>25</a:t>
              </a:r>
            </a:p>
          </p:txBody>
        </p:sp>
        <p:sp>
          <p:nvSpPr>
            <p:cNvPr id="8967" name="Text Box 130"/>
            <p:cNvSpPr txBox="1">
              <a:spLocks noChangeArrowheads="1"/>
            </p:cNvSpPr>
            <p:nvPr/>
          </p:nvSpPr>
          <p:spPr bwMode="auto">
            <a:xfrm>
              <a:off x="1795" y="3483"/>
              <a:ext cx="276" cy="231"/>
            </a:xfrm>
            <a:prstGeom prst="rect">
              <a:avLst/>
            </a:prstGeom>
            <a:noFill/>
            <a:ln w="9525">
              <a:noFill/>
              <a:miter lim="800000"/>
              <a:headEnd/>
              <a:tailEnd/>
            </a:ln>
            <a:effectLst/>
          </p:spPr>
          <p:txBody>
            <a:bodyPr wrap="none">
              <a:spAutoFit/>
            </a:bodyPr>
            <a:lstStyle/>
            <a:p>
              <a:pPr algn="l"/>
              <a:r>
                <a:rPr lang="nl-NL" b="1"/>
                <a:t>12</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ppt_y-#ppt_h/2"/>
                                          </p:val>
                                        </p:tav>
                                        <p:tav tm="100000">
                                          <p:val>
                                            <p:strVal val="#ppt_y"/>
                                          </p:val>
                                        </p:tav>
                                      </p:tavLst>
                                    </p:anim>
                                    <p:anim calcmode="lin" valueType="num">
                                      <p:cBhvr>
                                        <p:cTn id="9" dur="500" fill="hold"/>
                                        <p:tgtEl>
                                          <p:spTgt spid="3"/>
                                        </p:tgtEl>
                                        <p:attrNameLst>
                                          <p:attrName>ppt_w</p:attrName>
                                        </p:attrNameLst>
                                      </p:cBhvr>
                                      <p:tavLst>
                                        <p:tav tm="0">
                                          <p:val>
                                            <p:strVal val="#ppt_w"/>
                                          </p:val>
                                        </p:tav>
                                        <p:tav tm="100000">
                                          <p:val>
                                            <p:strVal val="#ppt_w"/>
                                          </p:val>
                                        </p:tav>
                                      </p:tavLst>
                                    </p:anim>
                                    <p:anim calcmode="lin" valueType="num">
                                      <p:cBhvr>
                                        <p:cTn id="10"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ppt_h/2"/>
                                          </p:val>
                                        </p:tav>
                                        <p:tav tm="100000">
                                          <p:val>
                                            <p:strVal val="#ppt_y"/>
                                          </p:val>
                                        </p:tav>
                                      </p:tavLst>
                                    </p:anim>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ppt_h/2"/>
                                          </p:val>
                                        </p:tav>
                                        <p:tav tm="100000">
                                          <p:val>
                                            <p:strVal val="#ppt_y"/>
                                          </p:val>
                                        </p:tav>
                                      </p:tavLst>
                                    </p:anim>
                                    <p:anim calcmode="lin" valueType="num">
                                      <p:cBhvr>
                                        <p:cTn id="25" dur="500" fill="hold"/>
                                        <p:tgtEl>
                                          <p:spTgt spid="6"/>
                                        </p:tgtEl>
                                        <p:attrNameLst>
                                          <p:attrName>ppt_w</p:attrName>
                                        </p:attrNameLst>
                                      </p:cBhvr>
                                      <p:tavLst>
                                        <p:tav tm="0">
                                          <p:val>
                                            <p:strVal val="#ppt_w"/>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ppt_y-#ppt_h/2"/>
                                          </p:val>
                                        </p:tav>
                                        <p:tav tm="100000">
                                          <p:val>
                                            <p:strVal val="#ppt_y"/>
                                          </p:val>
                                        </p:tav>
                                      </p:tavLst>
                                    </p:anim>
                                    <p:anim calcmode="lin" valueType="num">
                                      <p:cBhvr>
                                        <p:cTn id="33" dur="500" fill="hold"/>
                                        <p:tgtEl>
                                          <p:spTgt spid="5"/>
                                        </p:tgtEl>
                                        <p:attrNameLst>
                                          <p:attrName>ppt_w</p:attrName>
                                        </p:attrNameLst>
                                      </p:cBhvr>
                                      <p:tavLst>
                                        <p:tav tm="0">
                                          <p:val>
                                            <p:strVal val="#ppt_w"/>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 descr="ESC_AMI-STEMI_2017_for TF_18-08-17-V2final_JPG some slides 200817 - Copy0039.jpg"/>
          <p:cNvPicPr>
            <a:picLocks noChangeAspect="1"/>
          </p:cNvPicPr>
          <p:nvPr/>
        </p:nvPicPr>
        <p:blipFill>
          <a:blip r:embed="rId2" cstate="print"/>
          <a:srcRect/>
          <a:stretch>
            <a:fillRect/>
          </a:stretch>
        </p:blipFill>
        <p:spPr bwMode="auto">
          <a:xfrm>
            <a:off x="0" y="500063"/>
            <a:ext cx="9144000" cy="557212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 descr="ESC_AMI-STEMI_2017_for TF_18-08-17-V2final_JPG some slides 200817 - Copy0043.jpg"/>
          <p:cNvPicPr>
            <a:picLocks noChangeAspect="1"/>
          </p:cNvPicPr>
          <p:nvPr/>
        </p:nvPicPr>
        <p:blipFill>
          <a:blip r:embed="rId2" cstate="print"/>
          <a:srcRect/>
          <a:stretch>
            <a:fillRect/>
          </a:stretch>
        </p:blipFill>
        <p:spPr bwMode="auto">
          <a:xfrm>
            <a:off x="0" y="500063"/>
            <a:ext cx="9144000" cy="5500687"/>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ESC_AMI-STEMI_2017_for TF_18-08-17-V2final_JPG some slides 200817 - Copy0044.jpg"/>
          <p:cNvPicPr>
            <a:picLocks noChangeAspect="1"/>
          </p:cNvPicPr>
          <p:nvPr/>
        </p:nvPicPr>
        <p:blipFill>
          <a:blip r:embed="rId2" cstate="print"/>
          <a:srcRect/>
          <a:stretch>
            <a:fillRect/>
          </a:stretch>
        </p:blipFill>
        <p:spPr bwMode="auto">
          <a:xfrm>
            <a:off x="0" y="428625"/>
            <a:ext cx="9144000" cy="57150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descr="ESC_AMI-STEMI_2017_for TF_18-08-17-V2final_JPG some slides 200817 - Copy0045.jpg"/>
          <p:cNvPicPr>
            <a:picLocks noChangeAspect="1"/>
          </p:cNvPicPr>
          <p:nvPr/>
        </p:nvPicPr>
        <p:blipFill>
          <a:blip r:embed="rId2" cstate="print"/>
          <a:srcRect/>
          <a:stretch>
            <a:fillRect/>
          </a:stretch>
        </p:blipFill>
        <p:spPr bwMode="auto">
          <a:xfrm>
            <a:off x="0" y="357188"/>
            <a:ext cx="9144000" cy="5643562"/>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descr="ESC_AMI-STEMI_2017_for TF_18-08-17-V2final_JPG some slides 200817 - Copy0046.jpg"/>
          <p:cNvPicPr>
            <a:picLocks noChangeAspect="1"/>
          </p:cNvPicPr>
          <p:nvPr/>
        </p:nvPicPr>
        <p:blipFill>
          <a:blip r:embed="rId2" cstate="print"/>
          <a:srcRect/>
          <a:stretch>
            <a:fillRect/>
          </a:stretch>
        </p:blipFill>
        <p:spPr bwMode="auto">
          <a:xfrm>
            <a:off x="0" y="500063"/>
            <a:ext cx="9144000" cy="571500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a:xfrm>
            <a:off x="0" y="1052736"/>
            <a:ext cx="9036050" cy="1143000"/>
          </a:xfrm>
        </p:spPr>
        <p:txBody>
          <a:bodyPr/>
          <a:lstStyle/>
          <a:p>
            <a:pPr eaLnBrk="1" hangingPunct="1"/>
            <a:r>
              <a:rPr lang="sr-Cyrl-RS" sz="3200" dirty="0">
                <a:latin typeface="Times New Roman" pitchFamily="18" charset="0"/>
                <a:cs typeface="Times New Roman" pitchFamily="18" charset="0"/>
              </a:rPr>
              <a:t>Н</a:t>
            </a:r>
            <a:r>
              <a:rPr lang="sr-Latn-CS" sz="3200" dirty="0">
                <a:latin typeface="Times New Roman" pitchFamily="18" charset="0"/>
                <a:cs typeface="Times New Roman" pitchFamily="18" charset="0"/>
              </a:rPr>
              <a:t>естабилна</a:t>
            </a:r>
            <a:r>
              <a:rPr lang="sr-Cyrl-RS" sz="3200" dirty="0">
                <a:latin typeface="Times New Roman" pitchFamily="18" charset="0"/>
                <a:cs typeface="Times New Roman" pitchFamily="18" charset="0"/>
              </a:rPr>
              <a:t> ангина</a:t>
            </a:r>
            <a:r>
              <a:rPr lang="sr-Latn-CS" sz="3200" dirty="0">
                <a:latin typeface="Times New Roman" pitchFamily="18" charset="0"/>
                <a:cs typeface="Times New Roman" pitchFamily="18" charset="0"/>
              </a:rPr>
              <a:t>/НСТЕМИ – Дијагноза:EKГ</a:t>
            </a:r>
            <a:endParaRPr lang="en-US" sz="3200" dirty="0">
              <a:latin typeface="Times New Roman" pitchFamily="18" charset="0"/>
              <a:cs typeface="Times New Roman" pitchFamily="18" charset="0"/>
            </a:endParaRPr>
          </a:p>
        </p:txBody>
      </p:sp>
      <p:pic>
        <p:nvPicPr>
          <p:cNvPr id="15363" name="Picture 3" descr="scan0006"/>
          <p:cNvPicPr>
            <a:picLocks noChangeAspect="1" noChangeArrowheads="1"/>
          </p:cNvPicPr>
          <p:nvPr/>
        </p:nvPicPr>
        <p:blipFill>
          <a:blip r:embed="rId2" cstate="print"/>
          <a:srcRect/>
          <a:stretch>
            <a:fillRect/>
          </a:stretch>
        </p:blipFill>
        <p:spPr bwMode="auto">
          <a:xfrm>
            <a:off x="755650" y="2276475"/>
            <a:ext cx="3200400" cy="4038600"/>
          </a:xfrm>
          <a:prstGeom prst="rect">
            <a:avLst/>
          </a:prstGeom>
          <a:noFill/>
          <a:ln w="9525">
            <a:noFill/>
            <a:miter lim="800000"/>
            <a:headEnd/>
            <a:tailEnd/>
          </a:ln>
        </p:spPr>
      </p:pic>
      <p:pic>
        <p:nvPicPr>
          <p:cNvPr id="15364" name="Picture 4" descr="scan0007"/>
          <p:cNvPicPr>
            <a:picLocks noChangeAspect="1" noChangeArrowheads="1"/>
          </p:cNvPicPr>
          <p:nvPr/>
        </p:nvPicPr>
        <p:blipFill>
          <a:blip r:embed="rId3" cstate="print"/>
          <a:srcRect/>
          <a:stretch>
            <a:fillRect/>
          </a:stretch>
        </p:blipFill>
        <p:spPr bwMode="auto">
          <a:xfrm>
            <a:off x="4787900" y="2276475"/>
            <a:ext cx="3124200" cy="40386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a:xfrm>
            <a:off x="457200" y="274638"/>
            <a:ext cx="8229600" cy="1343147"/>
          </a:xfrm>
        </p:spPr>
        <p:txBody>
          <a:bodyPr/>
          <a:lstStyle/>
          <a:p>
            <a:pPr eaLnBrk="1" hangingPunct="1"/>
            <a:r>
              <a:rPr lang="sr-Latn-CS" sz="3200" dirty="0">
                <a:latin typeface="Times New Roman" pitchFamily="18" charset="0"/>
                <a:cs typeface="Times New Roman" pitchFamily="18" charset="0"/>
              </a:rPr>
              <a:t>СТЕМИ - Дијагноза: EKГ</a:t>
            </a:r>
            <a:endParaRPr lang="en-US" sz="3200" dirty="0">
              <a:latin typeface="Times New Roman" pitchFamily="18" charset="0"/>
              <a:cs typeface="Times New Roman" pitchFamily="18" charset="0"/>
            </a:endParaRPr>
          </a:p>
        </p:txBody>
      </p:sp>
      <p:pic>
        <p:nvPicPr>
          <p:cNvPr id="16387" name="Picture 4" descr="scan0008"/>
          <p:cNvPicPr>
            <a:picLocks noChangeAspect="1" noChangeArrowheads="1"/>
          </p:cNvPicPr>
          <p:nvPr/>
        </p:nvPicPr>
        <p:blipFill>
          <a:blip r:embed="rId2" cstate="print"/>
          <a:srcRect/>
          <a:stretch>
            <a:fillRect/>
          </a:stretch>
        </p:blipFill>
        <p:spPr bwMode="auto">
          <a:xfrm>
            <a:off x="2124075" y="1989138"/>
            <a:ext cx="4608513" cy="3649662"/>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rrowheads="1"/>
          </p:cNvSpPr>
          <p:nvPr>
            <p:ph type="title"/>
          </p:nvPr>
        </p:nvSpPr>
        <p:spPr>
          <a:xfrm>
            <a:off x="467544" y="620688"/>
            <a:ext cx="8229600" cy="914400"/>
          </a:xfrm>
        </p:spPr>
        <p:txBody>
          <a:bodyPr/>
          <a:lstStyle/>
          <a:p>
            <a:pPr eaLnBrk="1" hangingPunct="1"/>
            <a:r>
              <a:rPr lang="sr-Latn-CS" sz="3200" dirty="0">
                <a:latin typeface="Times New Roman" pitchFamily="18" charset="0"/>
                <a:cs typeface="Times New Roman" pitchFamily="18" charset="0"/>
              </a:rPr>
              <a:t>EKГ </a:t>
            </a:r>
            <a:r>
              <a:rPr lang="sr-Cyrl-RS" sz="3200" dirty="0">
                <a:latin typeface="Times New Roman" pitchFamily="18" charset="0"/>
                <a:cs typeface="Times New Roman" pitchFamily="18" charset="0"/>
              </a:rPr>
              <a:t>у д</a:t>
            </a:r>
            <a:r>
              <a:rPr lang="sr-Latn-CS" sz="3200" dirty="0">
                <a:latin typeface="Times New Roman" pitchFamily="18" charset="0"/>
                <a:cs typeface="Times New Roman" pitchFamily="18" charset="0"/>
              </a:rPr>
              <a:t>ијагности</a:t>
            </a:r>
            <a:r>
              <a:rPr lang="sr-Cyrl-RS" sz="3200" dirty="0">
                <a:latin typeface="Times New Roman" pitchFamily="18" charset="0"/>
                <a:cs typeface="Times New Roman" pitchFamily="18" charset="0"/>
              </a:rPr>
              <a:t>ци АКС (СТЕМИ)</a:t>
            </a:r>
            <a:r>
              <a:rPr lang="sr-Latn-CS" sz="3200"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21507" name="Rectangle 4"/>
          <p:cNvSpPr>
            <a:spLocks noGrp="1" noChangeArrowheads="1"/>
          </p:cNvSpPr>
          <p:nvPr>
            <p:ph sz="half" idx="1"/>
          </p:nvPr>
        </p:nvSpPr>
        <p:spPr>
          <a:xfrm>
            <a:off x="323850" y="1404851"/>
            <a:ext cx="4319588" cy="5408699"/>
          </a:xfrm>
        </p:spPr>
        <p:txBody>
          <a:bodyPr>
            <a:normAutofit/>
          </a:bodyPr>
          <a:lstStyle/>
          <a:p>
            <a:pPr eaLnBrk="1" hangingPunct="1"/>
            <a:r>
              <a:rPr lang="sr-Latn-CS" sz="3200" b="1" dirty="0">
                <a:latin typeface="Times New Roman" pitchFamily="18" charset="0"/>
                <a:cs typeface="Times New Roman" pitchFamily="18" charset="0"/>
              </a:rPr>
              <a:t>Локализација</a:t>
            </a:r>
          </a:p>
          <a:p>
            <a:pPr eaLnBrk="1" hangingPunct="1"/>
            <a:r>
              <a:rPr lang="sr-Latn-CS" dirty="0">
                <a:latin typeface="Times New Roman" pitchFamily="18" charset="0"/>
                <a:cs typeface="Times New Roman" pitchFamily="18" charset="0"/>
              </a:rPr>
              <a:t>Предњи </a:t>
            </a:r>
          </a:p>
          <a:p>
            <a:pPr eaLnBrk="1" hangingPunct="1"/>
            <a:r>
              <a:rPr lang="sr-Latn-CS" dirty="0">
                <a:latin typeface="Times New Roman" pitchFamily="18" charset="0"/>
                <a:cs typeface="Times New Roman" pitchFamily="18" charset="0"/>
              </a:rPr>
              <a:t>Антеросептални </a:t>
            </a:r>
          </a:p>
          <a:p>
            <a:pPr eaLnBrk="1" hangingPunct="1"/>
            <a:r>
              <a:rPr lang="sr-Latn-CS" dirty="0">
                <a:latin typeface="Times New Roman" pitchFamily="18" charset="0"/>
                <a:cs typeface="Times New Roman" pitchFamily="18" charset="0"/>
              </a:rPr>
              <a:t>дија</a:t>
            </a:r>
            <a:r>
              <a:rPr lang="sr-Cyrl-RS" dirty="0">
                <a:latin typeface="Times New Roman" pitchFamily="18" charset="0"/>
                <a:cs typeface="Times New Roman" pitchFamily="18" charset="0"/>
              </a:rPr>
              <a:t>ф</a:t>
            </a:r>
            <a:r>
              <a:rPr lang="sr-Latn-CS" dirty="0">
                <a:latin typeface="Times New Roman" pitchFamily="18" charset="0"/>
                <a:cs typeface="Times New Roman" pitchFamily="18" charset="0"/>
              </a:rPr>
              <a:t>рагмални(инфериорни, доњи)</a:t>
            </a:r>
          </a:p>
          <a:p>
            <a:pPr eaLnBrk="1" hangingPunct="1"/>
            <a:r>
              <a:rPr lang="sr-Latn-CS" dirty="0">
                <a:latin typeface="Times New Roman" pitchFamily="18" charset="0"/>
                <a:cs typeface="Times New Roman" pitchFamily="18" charset="0"/>
              </a:rPr>
              <a:t>Латерални</a:t>
            </a:r>
          </a:p>
          <a:p>
            <a:pPr eaLnBrk="1" hangingPunct="1"/>
            <a:r>
              <a:rPr lang="sr-Latn-CS" dirty="0">
                <a:latin typeface="Times New Roman" pitchFamily="18" charset="0"/>
                <a:cs typeface="Times New Roman" pitchFamily="18" charset="0"/>
              </a:rPr>
              <a:t>Високи латерални(pars alta)</a:t>
            </a:r>
          </a:p>
          <a:p>
            <a:pPr eaLnBrk="1" hangingPunct="1"/>
            <a:r>
              <a:rPr lang="sr-Latn-CS" dirty="0">
                <a:latin typeface="Times New Roman" pitchFamily="18" charset="0"/>
                <a:cs typeface="Times New Roman" pitchFamily="18" charset="0"/>
              </a:rPr>
              <a:t>Постериорни(задњи)</a:t>
            </a:r>
          </a:p>
          <a:p>
            <a:pPr eaLnBrk="1" hangingPunct="1"/>
            <a:r>
              <a:rPr lang="sr-Latn-CS" dirty="0">
                <a:latin typeface="Times New Roman" pitchFamily="18" charset="0"/>
                <a:cs typeface="Times New Roman" pitchFamily="18" charset="0"/>
              </a:rPr>
              <a:t>Десна комора</a:t>
            </a:r>
          </a:p>
          <a:p>
            <a:pPr eaLnBrk="1" hangingPunct="1"/>
            <a:endParaRPr lang="en-US" dirty="0"/>
          </a:p>
        </p:txBody>
      </p:sp>
      <p:sp>
        <p:nvSpPr>
          <p:cNvPr id="21508" name="Rectangle 5"/>
          <p:cNvSpPr>
            <a:spLocks noGrp="1" noChangeArrowheads="1"/>
          </p:cNvSpPr>
          <p:nvPr>
            <p:ph sz="half" idx="2"/>
          </p:nvPr>
        </p:nvSpPr>
        <p:spPr>
          <a:xfrm>
            <a:off x="4648200" y="1404851"/>
            <a:ext cx="4495800" cy="5408699"/>
          </a:xfrm>
        </p:spPr>
        <p:txBody>
          <a:bodyPr>
            <a:normAutofit/>
          </a:bodyPr>
          <a:lstStyle/>
          <a:p>
            <a:pPr eaLnBrk="1" hangingPunct="1"/>
            <a:r>
              <a:rPr lang="sr-Latn-CS" sz="3200" b="1" dirty="0">
                <a:latin typeface="Times New Roman" pitchFamily="18" charset="0"/>
                <a:cs typeface="Times New Roman" pitchFamily="18" charset="0"/>
              </a:rPr>
              <a:t>EKГ одводи</a:t>
            </a:r>
            <a:endParaRPr lang="sr-Latn-CS" dirty="0">
              <a:latin typeface="Times New Roman" pitchFamily="18" charset="0"/>
              <a:cs typeface="Times New Roman" pitchFamily="18" charset="0"/>
            </a:endParaRPr>
          </a:p>
          <a:p>
            <a:pPr eaLnBrk="1" hangingPunct="1"/>
            <a:r>
              <a:rPr lang="sr-Latn-CS" dirty="0">
                <a:latin typeface="Times New Roman" pitchFamily="18" charset="0"/>
                <a:cs typeface="Times New Roman" pitchFamily="18" charset="0"/>
              </a:rPr>
              <a:t>I, aVL, V1-V6 (Q, ST ˆ)</a:t>
            </a:r>
          </a:p>
          <a:p>
            <a:pPr eaLnBrk="1" hangingPunct="1"/>
            <a:r>
              <a:rPr lang="sr-Latn-CS" dirty="0">
                <a:latin typeface="Times New Roman" pitchFamily="18" charset="0"/>
                <a:cs typeface="Times New Roman" pitchFamily="18" charset="0"/>
              </a:rPr>
              <a:t>V1-V3 (Q, ST ˆ)</a:t>
            </a:r>
          </a:p>
          <a:p>
            <a:pPr eaLnBrk="1" hangingPunct="1"/>
            <a:r>
              <a:rPr lang="sr-Latn-CS" dirty="0">
                <a:latin typeface="Times New Roman" pitchFamily="18" charset="0"/>
                <a:cs typeface="Times New Roman" pitchFamily="18" charset="0"/>
              </a:rPr>
              <a:t>II, III, aVF (Q, ST ˆ)</a:t>
            </a:r>
            <a:endParaRPr lang="sr-Cyrl-RS" dirty="0">
              <a:latin typeface="Times New Roman" pitchFamily="18" charset="0"/>
              <a:cs typeface="Times New Roman" pitchFamily="18" charset="0"/>
            </a:endParaRPr>
          </a:p>
          <a:p>
            <a:pPr eaLnBrk="1" hangingPunct="1"/>
            <a:endParaRPr lang="sr-Latn-CS" dirty="0">
              <a:latin typeface="Times New Roman" pitchFamily="18" charset="0"/>
              <a:cs typeface="Times New Roman" pitchFamily="18" charset="0"/>
            </a:endParaRPr>
          </a:p>
          <a:p>
            <a:pPr eaLnBrk="1" hangingPunct="1"/>
            <a:r>
              <a:rPr lang="sr-Latn-CS" dirty="0">
                <a:latin typeface="Times New Roman" pitchFamily="18" charset="0"/>
                <a:cs typeface="Times New Roman" pitchFamily="18" charset="0"/>
              </a:rPr>
              <a:t>I, aVL, V4-V6 (Q, ST ˆ)</a:t>
            </a:r>
          </a:p>
          <a:p>
            <a:pPr eaLnBrk="1" hangingPunct="1"/>
            <a:r>
              <a:rPr lang="sr-Latn-CS" dirty="0">
                <a:latin typeface="Times New Roman" pitchFamily="18" charset="0"/>
                <a:cs typeface="Times New Roman" pitchFamily="18" charset="0"/>
              </a:rPr>
              <a:t>I, aVL (Q, ST ˆ)</a:t>
            </a:r>
            <a:endParaRPr lang="sr-Cyrl-RS" dirty="0">
              <a:latin typeface="Times New Roman" pitchFamily="18" charset="0"/>
              <a:cs typeface="Times New Roman" pitchFamily="18" charset="0"/>
            </a:endParaRPr>
          </a:p>
          <a:p>
            <a:pPr eaLnBrk="1" hangingPunct="1">
              <a:buNone/>
            </a:pPr>
            <a:endParaRPr lang="sr-Cyrl-RS" dirty="0">
              <a:latin typeface="Times New Roman" pitchFamily="18" charset="0"/>
              <a:cs typeface="Times New Roman" pitchFamily="18" charset="0"/>
            </a:endParaRPr>
          </a:p>
          <a:p>
            <a:pPr eaLnBrk="1" hangingPunct="1"/>
            <a:r>
              <a:rPr lang="sr-Latn-CS" dirty="0">
                <a:latin typeface="Times New Roman" pitchFamily="18" charset="0"/>
                <a:cs typeface="Times New Roman" pitchFamily="18" charset="0"/>
              </a:rPr>
              <a:t>V1-V3 ( R, ST ˇ)</a:t>
            </a:r>
            <a:endParaRPr lang="sr-Cyrl-RS" dirty="0">
              <a:latin typeface="Times New Roman" pitchFamily="18" charset="0"/>
              <a:cs typeface="Times New Roman" pitchFamily="18" charset="0"/>
            </a:endParaRPr>
          </a:p>
          <a:p>
            <a:pPr eaLnBrk="1" hangingPunct="1"/>
            <a:r>
              <a:rPr lang="sr-Latn-CS" dirty="0">
                <a:latin typeface="Times New Roman" pitchFamily="18" charset="0"/>
                <a:cs typeface="Times New Roman" pitchFamily="18" charset="0"/>
              </a:rPr>
              <a:t>V4R ( ST ˆ)</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52400" y="228599"/>
          <a:ext cx="8839200" cy="6096001"/>
        </p:xfrm>
        <a:graphic>
          <a:graphicData uri="http://schemas.openxmlformats.org/drawingml/2006/table">
            <a:tbl>
              <a:tblPr firstRow="1" bandRow="1">
                <a:tableStyleId>{5C22544A-7EE6-4342-B048-85BDC9FD1C3A}</a:tableStyleId>
              </a:tblPr>
              <a:tblGrid>
                <a:gridCol w="8839200">
                  <a:extLst>
                    <a:ext uri="{9D8B030D-6E8A-4147-A177-3AD203B41FA5}">
                      <a16:colId xmlns:a16="http://schemas.microsoft.com/office/drawing/2014/main" val="20000"/>
                    </a:ext>
                  </a:extLst>
                </a:gridCol>
              </a:tblGrid>
              <a:tr h="1566073">
                <a:tc>
                  <a:txBody>
                    <a:bodyPr/>
                    <a:lstStyle/>
                    <a:p>
                      <a:pPr algn="ctr"/>
                      <a:r>
                        <a:rPr lang="pt-PT" sz="2400" b="1" i="0" kern="1200" dirty="0">
                          <a:solidFill>
                            <a:schemeClr val="lt1"/>
                          </a:solidFill>
                          <a:latin typeface="Times New Roman" pitchFamily="18" charset="0"/>
                          <a:ea typeface="+mn-ea"/>
                          <a:cs typeface="Times New Roman" pitchFamily="18" charset="0"/>
                        </a:rPr>
                        <a:t>Атипични ЕКГ записи који би требало да иницирају стратегију примарне </a:t>
                      </a:r>
                      <a:r>
                        <a:rPr lang="en-US" sz="2400" b="1" i="0" kern="1200" dirty="0">
                          <a:solidFill>
                            <a:schemeClr val="lt1"/>
                          </a:solidFill>
                          <a:latin typeface="Times New Roman" pitchFamily="18" charset="0"/>
                          <a:ea typeface="+mn-ea"/>
                          <a:cs typeface="Times New Roman" pitchFamily="18" charset="0"/>
                        </a:rPr>
                        <a:t>PCI </a:t>
                      </a:r>
                      <a:r>
                        <a:rPr lang="pt-PT" sz="2400" b="1" i="0" kern="1200" dirty="0">
                          <a:solidFill>
                            <a:schemeClr val="lt1"/>
                          </a:solidFill>
                          <a:latin typeface="Times New Roman" pitchFamily="18" charset="0"/>
                          <a:ea typeface="+mn-ea"/>
                          <a:cs typeface="Times New Roman" pitchFamily="18" charset="0"/>
                        </a:rPr>
                        <a:t>код пацијената са присутним симптомима који указују на исхемију миокарда</a:t>
                      </a:r>
                    </a:p>
                    <a:p>
                      <a:endParaRPr lang="pt-PT" sz="1800" b="1" kern="1200" dirty="0">
                        <a:solidFill>
                          <a:schemeClr val="lt1"/>
                        </a:solidFill>
                        <a:latin typeface="Times New Roman" pitchFamily="18" charset="0"/>
                        <a:ea typeface="+mn-ea"/>
                        <a:cs typeface="Times New Roman" pitchFamily="18" charset="0"/>
                      </a:endParaRPr>
                    </a:p>
                  </a:txBody>
                  <a:tcPr anchor="ctr"/>
                </a:tc>
                <a:extLst>
                  <a:ext uri="{0D108BD9-81ED-4DB2-BD59-A6C34878D82A}">
                    <a16:rowId xmlns:a16="http://schemas.microsoft.com/office/drawing/2014/main" val="10000"/>
                  </a:ext>
                </a:extLst>
              </a:tr>
              <a:tr h="2806964">
                <a:tc>
                  <a:txBody>
                    <a:bodyPr/>
                    <a:lstStyle/>
                    <a:p>
                      <a:r>
                        <a:rPr lang="pt-PT" sz="2000" b="1" kern="1200" dirty="0">
                          <a:solidFill>
                            <a:schemeClr val="dk1"/>
                          </a:solidFill>
                          <a:latin typeface="Times New Roman" pitchFamily="18" charset="0"/>
                          <a:ea typeface="+mn-ea"/>
                          <a:cs typeface="Times New Roman" pitchFamily="18" charset="0"/>
                        </a:rPr>
                        <a:t>Блок гране</a:t>
                      </a:r>
                      <a:endParaRPr lang="en-US" sz="2000" kern="1200" dirty="0">
                        <a:solidFill>
                          <a:schemeClr val="dk1"/>
                        </a:solidFill>
                        <a:latin typeface="Times New Roman" pitchFamily="18" charset="0"/>
                        <a:ea typeface="+mn-ea"/>
                        <a:cs typeface="Times New Roman" pitchFamily="18" charset="0"/>
                      </a:endParaRPr>
                    </a:p>
                    <a:p>
                      <a:r>
                        <a:rPr lang="pt-PT" sz="1800" kern="1200" dirty="0">
                          <a:solidFill>
                            <a:schemeClr val="dk1"/>
                          </a:solidFill>
                          <a:latin typeface="Times New Roman" pitchFamily="18" charset="0"/>
                          <a:ea typeface="+mn-ea"/>
                          <a:cs typeface="Times New Roman" pitchFamily="18" charset="0"/>
                        </a:rPr>
                        <a:t>Критеријуми који се могу користити у циљу прецизнијег дијагностиковања </a:t>
                      </a:r>
                      <a:r>
                        <a:rPr lang="en-US" sz="1800" kern="1200" dirty="0">
                          <a:solidFill>
                            <a:schemeClr val="dk1"/>
                          </a:solidFill>
                          <a:latin typeface="Times New Roman" pitchFamily="18" charset="0"/>
                          <a:ea typeface="+mn-ea"/>
                          <a:cs typeface="Times New Roman" pitchFamily="18" charset="0"/>
                        </a:rPr>
                        <a:t>STEMI </a:t>
                      </a:r>
                      <a:r>
                        <a:rPr lang="pt-PT" sz="1800" kern="1200" dirty="0">
                          <a:solidFill>
                            <a:schemeClr val="dk1"/>
                          </a:solidFill>
                          <a:latin typeface="Times New Roman" pitchFamily="18" charset="0"/>
                          <a:ea typeface="+mn-ea"/>
                          <a:cs typeface="Times New Roman" pitchFamily="18" charset="0"/>
                        </a:rPr>
                        <a:t>у блоку леве гране:</a:t>
                      </a:r>
                      <a:endParaRPr lang="en-US" sz="1800" kern="1200" dirty="0">
                        <a:solidFill>
                          <a:schemeClr val="dk1"/>
                        </a:solidFill>
                        <a:latin typeface="Times New Roman" pitchFamily="18" charset="0"/>
                        <a:ea typeface="+mn-ea"/>
                        <a:cs typeface="Times New Roman" pitchFamily="18" charset="0"/>
                      </a:endParaRPr>
                    </a:p>
                    <a:p>
                      <a:pPr lvl="0">
                        <a:buFont typeface="Arial" pitchFamily="34" charset="0"/>
                        <a:buChar char="•"/>
                      </a:pPr>
                      <a:r>
                        <a:rPr lang="sr-Cyrl-RS" sz="1800" kern="1200" dirty="0">
                          <a:solidFill>
                            <a:schemeClr val="dk1"/>
                          </a:solidFill>
                          <a:latin typeface="Times New Roman" pitchFamily="18" charset="0"/>
                          <a:ea typeface="+mn-ea"/>
                          <a:cs typeface="Times New Roman" pitchFamily="18" charset="0"/>
                        </a:rPr>
                        <a:t>  </a:t>
                      </a:r>
                      <a:r>
                        <a:rPr lang="pt-PT" sz="1800" kern="1200" dirty="0">
                          <a:solidFill>
                            <a:schemeClr val="dk1"/>
                          </a:solidFill>
                          <a:latin typeface="Times New Roman" pitchFamily="18" charset="0"/>
                          <a:ea typeface="+mn-ea"/>
                          <a:cs typeface="Times New Roman" pitchFamily="18" charset="0"/>
                        </a:rPr>
                        <a:t>Конкордантна </a:t>
                      </a:r>
                      <a:r>
                        <a:rPr lang="en-US" sz="1800" kern="1200" dirty="0">
                          <a:solidFill>
                            <a:schemeClr val="dk1"/>
                          </a:solidFill>
                          <a:latin typeface="Times New Roman" pitchFamily="18" charset="0"/>
                          <a:ea typeface="+mn-ea"/>
                          <a:cs typeface="Times New Roman" pitchFamily="18" charset="0"/>
                        </a:rPr>
                        <a:t>ST </a:t>
                      </a:r>
                      <a:r>
                        <a:rPr lang="pt-PT" sz="1800" kern="1200" dirty="0">
                          <a:solidFill>
                            <a:schemeClr val="dk1"/>
                          </a:solidFill>
                          <a:latin typeface="Times New Roman" pitchFamily="18" charset="0"/>
                          <a:ea typeface="+mn-ea"/>
                          <a:cs typeface="Times New Roman" pitchFamily="18" charset="0"/>
                        </a:rPr>
                        <a:t>елевација ≥ 1</a:t>
                      </a:r>
                      <a:r>
                        <a:rPr lang="en-US" sz="1800" kern="1200" dirty="0">
                          <a:solidFill>
                            <a:schemeClr val="dk1"/>
                          </a:solidFill>
                          <a:latin typeface="Times New Roman" pitchFamily="18" charset="0"/>
                          <a:ea typeface="+mn-ea"/>
                          <a:cs typeface="Times New Roman" pitchFamily="18" charset="0"/>
                        </a:rPr>
                        <a:t>mm </a:t>
                      </a:r>
                      <a:r>
                        <a:rPr lang="pt-PT" sz="1800" kern="1200" dirty="0">
                          <a:solidFill>
                            <a:schemeClr val="dk1"/>
                          </a:solidFill>
                          <a:latin typeface="Times New Roman" pitchFamily="18" charset="0"/>
                          <a:ea typeface="+mn-ea"/>
                          <a:cs typeface="Times New Roman" pitchFamily="18" charset="0"/>
                        </a:rPr>
                        <a:t>у одводима са позитивним </a:t>
                      </a:r>
                      <a:r>
                        <a:rPr lang="en-US" sz="1800" kern="1200" dirty="0">
                          <a:solidFill>
                            <a:schemeClr val="dk1"/>
                          </a:solidFill>
                          <a:latin typeface="Times New Roman" pitchFamily="18" charset="0"/>
                          <a:ea typeface="+mn-ea"/>
                          <a:cs typeface="Times New Roman" pitchFamily="18" charset="0"/>
                        </a:rPr>
                        <a:t>QRS </a:t>
                      </a:r>
                      <a:r>
                        <a:rPr lang="pt-PT" sz="1800" kern="1200" dirty="0">
                          <a:solidFill>
                            <a:schemeClr val="dk1"/>
                          </a:solidFill>
                          <a:latin typeface="Times New Roman" pitchFamily="18" charset="0"/>
                          <a:ea typeface="+mn-ea"/>
                          <a:cs typeface="Times New Roman" pitchFamily="18" charset="0"/>
                        </a:rPr>
                        <a:t>комплексом </a:t>
                      </a:r>
                      <a:endParaRPr lang="en-US" sz="1800" kern="1200" dirty="0">
                        <a:solidFill>
                          <a:schemeClr val="dk1"/>
                        </a:solidFill>
                        <a:latin typeface="Times New Roman" pitchFamily="18" charset="0"/>
                        <a:ea typeface="+mn-ea"/>
                        <a:cs typeface="Times New Roman" pitchFamily="18" charset="0"/>
                      </a:endParaRPr>
                    </a:p>
                    <a:p>
                      <a:pPr lvl="0">
                        <a:buFont typeface="Arial" pitchFamily="34" charset="0"/>
                        <a:buChar char="•"/>
                      </a:pPr>
                      <a:r>
                        <a:rPr lang="sr-Cyrl-RS" sz="1800" kern="1200" dirty="0">
                          <a:solidFill>
                            <a:schemeClr val="dk1"/>
                          </a:solidFill>
                          <a:latin typeface="Times New Roman" pitchFamily="18" charset="0"/>
                          <a:ea typeface="+mn-ea"/>
                          <a:cs typeface="Times New Roman" pitchFamily="18" charset="0"/>
                        </a:rPr>
                        <a:t>  </a:t>
                      </a:r>
                      <a:r>
                        <a:rPr lang="pt-PT" sz="1800" kern="1200" dirty="0">
                          <a:solidFill>
                            <a:schemeClr val="dk1"/>
                          </a:solidFill>
                          <a:latin typeface="Times New Roman" pitchFamily="18" charset="0"/>
                          <a:ea typeface="+mn-ea"/>
                          <a:cs typeface="Times New Roman" pitchFamily="18" charset="0"/>
                        </a:rPr>
                        <a:t>Конкордантна </a:t>
                      </a:r>
                      <a:r>
                        <a:rPr lang="en-US" sz="1800" kern="1200" dirty="0">
                          <a:solidFill>
                            <a:schemeClr val="dk1"/>
                          </a:solidFill>
                          <a:latin typeface="Times New Roman" pitchFamily="18" charset="0"/>
                          <a:ea typeface="+mn-ea"/>
                          <a:cs typeface="Times New Roman" pitchFamily="18" charset="0"/>
                        </a:rPr>
                        <a:t>ST </a:t>
                      </a:r>
                      <a:r>
                        <a:rPr lang="pt-PT" sz="1800" kern="1200" dirty="0">
                          <a:solidFill>
                            <a:schemeClr val="dk1"/>
                          </a:solidFill>
                          <a:latin typeface="Times New Roman" pitchFamily="18" charset="0"/>
                          <a:ea typeface="+mn-ea"/>
                          <a:cs typeface="Times New Roman" pitchFamily="18" charset="0"/>
                        </a:rPr>
                        <a:t>депресија ≥ 1</a:t>
                      </a:r>
                      <a:r>
                        <a:rPr lang="en-US" sz="1800" kern="1200" dirty="0">
                          <a:solidFill>
                            <a:schemeClr val="dk1"/>
                          </a:solidFill>
                          <a:latin typeface="Times New Roman" pitchFamily="18" charset="0"/>
                          <a:ea typeface="+mn-ea"/>
                          <a:cs typeface="Times New Roman" pitchFamily="18" charset="0"/>
                        </a:rPr>
                        <a:t>mm </a:t>
                      </a:r>
                      <a:r>
                        <a:rPr lang="pt-PT" sz="1800" kern="1200" dirty="0">
                          <a:solidFill>
                            <a:schemeClr val="dk1"/>
                          </a:solidFill>
                          <a:latin typeface="Times New Roman" pitchFamily="18" charset="0"/>
                          <a:ea typeface="+mn-ea"/>
                          <a:cs typeface="Times New Roman" pitchFamily="18" charset="0"/>
                        </a:rPr>
                        <a:t>у одводима </a:t>
                      </a:r>
                      <a:r>
                        <a:rPr lang="en-US" sz="1800" kern="1200" dirty="0">
                          <a:solidFill>
                            <a:schemeClr val="dk1"/>
                          </a:solidFill>
                          <a:latin typeface="Times New Roman" pitchFamily="18" charset="0"/>
                          <a:ea typeface="+mn-ea"/>
                          <a:cs typeface="Times New Roman" pitchFamily="18" charset="0"/>
                        </a:rPr>
                        <a:t>V1-V3</a:t>
                      </a:r>
                    </a:p>
                    <a:p>
                      <a:pPr lvl="0">
                        <a:buFont typeface="Arial" pitchFamily="34" charset="0"/>
                        <a:buChar char="•"/>
                      </a:pPr>
                      <a:r>
                        <a:rPr lang="sr-Cyrl-RS" sz="1800" kern="1200" dirty="0">
                          <a:solidFill>
                            <a:schemeClr val="dk1"/>
                          </a:solidFill>
                          <a:latin typeface="Times New Roman" pitchFamily="18" charset="0"/>
                          <a:ea typeface="+mn-ea"/>
                          <a:cs typeface="Times New Roman" pitchFamily="18" charset="0"/>
                        </a:rPr>
                        <a:t>  </a:t>
                      </a:r>
                      <a:r>
                        <a:rPr lang="pt-PT" sz="1800" kern="1200" dirty="0">
                          <a:solidFill>
                            <a:schemeClr val="dk1"/>
                          </a:solidFill>
                          <a:latin typeface="Times New Roman" pitchFamily="18" charset="0"/>
                          <a:ea typeface="+mn-ea"/>
                          <a:cs typeface="Times New Roman" pitchFamily="18" charset="0"/>
                        </a:rPr>
                        <a:t>Дисконкордантна </a:t>
                      </a:r>
                      <a:r>
                        <a:rPr lang="en-US" sz="1800" kern="1200" dirty="0">
                          <a:solidFill>
                            <a:schemeClr val="dk1"/>
                          </a:solidFill>
                          <a:latin typeface="Times New Roman" pitchFamily="18" charset="0"/>
                          <a:ea typeface="+mn-ea"/>
                          <a:cs typeface="Times New Roman" pitchFamily="18" charset="0"/>
                        </a:rPr>
                        <a:t>ST </a:t>
                      </a:r>
                      <a:r>
                        <a:rPr lang="pt-PT" sz="1800" kern="1200" dirty="0">
                          <a:solidFill>
                            <a:schemeClr val="dk1"/>
                          </a:solidFill>
                          <a:latin typeface="Times New Roman" pitchFamily="18" charset="0"/>
                          <a:ea typeface="+mn-ea"/>
                          <a:cs typeface="Times New Roman" pitchFamily="18" charset="0"/>
                        </a:rPr>
                        <a:t>елевација ≥ 5</a:t>
                      </a:r>
                      <a:r>
                        <a:rPr lang="en-US" sz="1800" kern="1200" dirty="0">
                          <a:solidFill>
                            <a:schemeClr val="dk1"/>
                          </a:solidFill>
                          <a:latin typeface="Times New Roman" pitchFamily="18" charset="0"/>
                          <a:ea typeface="+mn-ea"/>
                          <a:cs typeface="Times New Roman" pitchFamily="18" charset="0"/>
                        </a:rPr>
                        <a:t>mm </a:t>
                      </a:r>
                      <a:r>
                        <a:rPr lang="pt-PT" sz="1800" kern="1200" dirty="0">
                          <a:solidFill>
                            <a:schemeClr val="dk1"/>
                          </a:solidFill>
                          <a:latin typeface="Times New Roman" pitchFamily="18" charset="0"/>
                          <a:ea typeface="+mn-ea"/>
                          <a:cs typeface="Times New Roman" pitchFamily="18" charset="0"/>
                        </a:rPr>
                        <a:t>у одводима са негативним </a:t>
                      </a:r>
                      <a:r>
                        <a:rPr lang="en-US" sz="1800" kern="1200" dirty="0">
                          <a:solidFill>
                            <a:schemeClr val="dk1"/>
                          </a:solidFill>
                          <a:latin typeface="Times New Roman" pitchFamily="18" charset="0"/>
                          <a:ea typeface="+mn-ea"/>
                          <a:cs typeface="Times New Roman" pitchFamily="18" charset="0"/>
                        </a:rPr>
                        <a:t>QRS </a:t>
                      </a:r>
                      <a:r>
                        <a:rPr lang="pt-PT" sz="1800" kern="1200" dirty="0">
                          <a:solidFill>
                            <a:schemeClr val="dk1"/>
                          </a:solidFill>
                          <a:latin typeface="Times New Roman" pitchFamily="18" charset="0"/>
                          <a:ea typeface="+mn-ea"/>
                          <a:cs typeface="Times New Roman" pitchFamily="18" charset="0"/>
                        </a:rPr>
                        <a:t>комплексом</a:t>
                      </a:r>
                      <a:endParaRPr lang="en-US" sz="1800" kern="1200" dirty="0">
                        <a:solidFill>
                          <a:schemeClr val="dk1"/>
                        </a:solidFill>
                        <a:latin typeface="Times New Roman" pitchFamily="18" charset="0"/>
                        <a:ea typeface="+mn-ea"/>
                        <a:cs typeface="Times New Roman" pitchFamily="18" charset="0"/>
                      </a:endParaRPr>
                    </a:p>
                    <a:p>
                      <a:r>
                        <a:rPr lang="en-US" sz="1800" kern="1200" dirty="0">
                          <a:solidFill>
                            <a:schemeClr val="dk1"/>
                          </a:solidFill>
                          <a:latin typeface="Times New Roman" pitchFamily="18" charset="0"/>
                          <a:ea typeface="+mn-ea"/>
                          <a:cs typeface="Times New Roman" pitchFamily="18" charset="0"/>
                        </a:rPr>
                        <a:t> </a:t>
                      </a:r>
                    </a:p>
                    <a:p>
                      <a:r>
                        <a:rPr lang="pt-PT" sz="1800" kern="1200" dirty="0">
                          <a:solidFill>
                            <a:schemeClr val="dk1"/>
                          </a:solidFill>
                          <a:latin typeface="Times New Roman" pitchFamily="18" charset="0"/>
                          <a:ea typeface="+mn-ea"/>
                          <a:cs typeface="Times New Roman" pitchFamily="18" charset="0"/>
                        </a:rPr>
                        <a:t>*Присуство блока десне гране може отежати дијагностиковање </a:t>
                      </a:r>
                      <a:r>
                        <a:rPr lang="en-US" sz="1800" kern="1200" dirty="0">
                          <a:solidFill>
                            <a:schemeClr val="dk1"/>
                          </a:solidFill>
                          <a:latin typeface="Times New Roman" pitchFamily="18" charset="0"/>
                          <a:ea typeface="+mn-ea"/>
                          <a:cs typeface="Times New Roman" pitchFamily="18" charset="0"/>
                        </a:rPr>
                        <a:t>STEMI</a:t>
                      </a:r>
                      <a:endParaRPr lang="en-US" dirty="0">
                        <a:latin typeface="Times New Roman" pitchFamily="18" charset="0"/>
                        <a:cs typeface="Times New Roman" pitchFamily="18" charset="0"/>
                      </a:endParaRPr>
                    </a:p>
                  </a:txBody>
                  <a:tcPr anchor="ctr">
                    <a:solidFill>
                      <a:schemeClr val="bg1"/>
                    </a:solidFill>
                  </a:tcPr>
                </a:tc>
                <a:extLst>
                  <a:ext uri="{0D108BD9-81ED-4DB2-BD59-A6C34878D82A}">
                    <a16:rowId xmlns:a16="http://schemas.microsoft.com/office/drawing/2014/main" val="10001"/>
                  </a:ext>
                </a:extLst>
              </a:tr>
              <a:tr h="1722964">
                <a:tc>
                  <a:txBody>
                    <a:bodyPr/>
                    <a:lstStyle/>
                    <a:p>
                      <a:r>
                        <a:rPr lang="pt-PT" sz="2000" b="1" kern="1200" dirty="0">
                          <a:solidFill>
                            <a:schemeClr val="dk1"/>
                          </a:solidFill>
                          <a:latin typeface="Times New Roman" pitchFamily="18" charset="0"/>
                          <a:ea typeface="+mn-ea"/>
                          <a:cs typeface="Times New Roman" pitchFamily="18" charset="0"/>
                        </a:rPr>
                        <a:t>Ритам коморског пејсмејкера </a:t>
                      </a:r>
                      <a:endParaRPr lang="en-US" sz="2000" kern="1200" dirty="0">
                        <a:solidFill>
                          <a:schemeClr val="dk1"/>
                        </a:solidFill>
                        <a:latin typeface="Times New Roman" pitchFamily="18" charset="0"/>
                        <a:ea typeface="+mn-ea"/>
                        <a:cs typeface="Times New Roman" pitchFamily="18" charset="0"/>
                      </a:endParaRPr>
                    </a:p>
                    <a:p>
                      <a:r>
                        <a:rPr lang="pt-PT" sz="1800" kern="1200" dirty="0">
                          <a:solidFill>
                            <a:schemeClr val="dk1"/>
                          </a:solidFill>
                          <a:latin typeface="Times New Roman" pitchFamily="18" charset="0"/>
                          <a:ea typeface="+mn-ea"/>
                          <a:cs typeface="Times New Roman" pitchFamily="18" charset="0"/>
                        </a:rPr>
                        <a:t>Током пејсинга десне коморе, </a:t>
                      </a:r>
                      <a:r>
                        <a:rPr lang="en-US" sz="1800" kern="1200" dirty="0">
                          <a:solidFill>
                            <a:schemeClr val="dk1"/>
                          </a:solidFill>
                          <a:latin typeface="Times New Roman" pitchFamily="18" charset="0"/>
                          <a:ea typeface="+mn-ea"/>
                          <a:cs typeface="Times New Roman" pitchFamily="18" charset="0"/>
                        </a:rPr>
                        <a:t>EKG </a:t>
                      </a:r>
                      <a:r>
                        <a:rPr lang="pt-PT" sz="1800" kern="1200" dirty="0">
                          <a:solidFill>
                            <a:schemeClr val="dk1"/>
                          </a:solidFill>
                          <a:latin typeface="Times New Roman" pitchFamily="18" charset="0"/>
                          <a:ea typeface="+mn-ea"/>
                          <a:cs typeface="Times New Roman" pitchFamily="18" charset="0"/>
                        </a:rPr>
                        <a:t>запис такође показује блок леве гране, а горе наведена правила се примењују за дијагностиковање инфаркта миокарда у овој ситуацији, мада су мање прецизна.</a:t>
                      </a:r>
                      <a:endParaRPr lang="en-US" dirty="0">
                        <a:latin typeface="Times New Roman" pitchFamily="18" charset="0"/>
                        <a:cs typeface="Times New Roman" pitchFamily="18" charset="0"/>
                      </a:endParaRPr>
                    </a:p>
                  </a:txBody>
                  <a:tcPr anchor="ctr"/>
                </a:tc>
                <a:extLst>
                  <a:ext uri="{0D108BD9-81ED-4DB2-BD59-A6C34878D82A}">
                    <a16:rowId xmlns:a16="http://schemas.microsoft.com/office/drawing/2014/main" val="10002"/>
                  </a:ext>
                </a:extLst>
              </a:tr>
            </a:tbl>
          </a:graphicData>
        </a:graphic>
      </p:graphicFrame>
      <p:sp>
        <p:nvSpPr>
          <p:cNvPr id="4" name="TextBox 3"/>
          <p:cNvSpPr txBox="1"/>
          <p:nvPr/>
        </p:nvSpPr>
        <p:spPr>
          <a:xfrm>
            <a:off x="1196686" y="6611779"/>
            <a:ext cx="7947314" cy="246221"/>
          </a:xfrm>
          <a:prstGeom prst="rect">
            <a:avLst/>
          </a:prstGeom>
          <a:noFill/>
        </p:spPr>
        <p:txBody>
          <a:bodyPr wrap="square" rtlCol="0">
            <a:spAutoFit/>
          </a:bodyPr>
          <a:lstStyle/>
          <a:p>
            <a:r>
              <a:rPr lang="en-US" sz="1000" dirty="0">
                <a:solidFill>
                  <a:schemeClr val="accent1"/>
                </a:solidFill>
              </a:rPr>
              <a:t>www.escardio.org/guidelines 2017 ESC Guidelines for the Management of AMI-STEMI (European Heart Journal 2017 - doi:10.1093/</a:t>
            </a:r>
            <a:r>
              <a:rPr lang="en-US" sz="1000" dirty="0" err="1">
                <a:solidFill>
                  <a:schemeClr val="accent1"/>
                </a:solidFill>
              </a:rPr>
              <a:t>eurheartj</a:t>
            </a:r>
            <a:r>
              <a:rPr lang="en-US" sz="1000" dirty="0">
                <a:solidFill>
                  <a:schemeClr val="accent1"/>
                </a:solidFill>
              </a:rPr>
              <a:t>/ehx095)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152401" y="152400"/>
          <a:ext cx="8839200" cy="6095931"/>
        </p:xfrm>
        <a:graphic>
          <a:graphicData uri="http://schemas.openxmlformats.org/drawingml/2006/table">
            <a:tbl>
              <a:tblPr firstRow="1" bandRow="1">
                <a:tableStyleId>{5C22544A-7EE6-4342-B048-85BDC9FD1C3A}</a:tableStyleId>
              </a:tblPr>
              <a:tblGrid>
                <a:gridCol w="8839200">
                  <a:extLst>
                    <a:ext uri="{9D8B030D-6E8A-4147-A177-3AD203B41FA5}">
                      <a16:colId xmlns:a16="http://schemas.microsoft.com/office/drawing/2014/main" val="20000"/>
                    </a:ext>
                  </a:extLst>
                </a:gridCol>
              </a:tblGrid>
              <a:tr h="17526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PT" sz="2400" b="1" kern="1200" dirty="0">
                          <a:solidFill>
                            <a:schemeClr val="lt1"/>
                          </a:solidFill>
                          <a:latin typeface="Times New Roman" pitchFamily="18" charset="0"/>
                          <a:ea typeface="+mn-ea"/>
                          <a:cs typeface="Times New Roman" pitchFamily="18" charset="0"/>
                        </a:rPr>
                        <a:t>Атипични ЕКГ записи који би требало да иницирају стратегију примарне </a:t>
                      </a:r>
                      <a:r>
                        <a:rPr lang="en-US" sz="2400" b="1" kern="1200" dirty="0">
                          <a:solidFill>
                            <a:schemeClr val="lt1"/>
                          </a:solidFill>
                          <a:latin typeface="Times New Roman" pitchFamily="18" charset="0"/>
                          <a:ea typeface="+mn-ea"/>
                          <a:cs typeface="Times New Roman" pitchFamily="18" charset="0"/>
                        </a:rPr>
                        <a:t>PCI </a:t>
                      </a:r>
                      <a:r>
                        <a:rPr lang="pt-PT" sz="2400" b="1" kern="1200" dirty="0">
                          <a:solidFill>
                            <a:schemeClr val="lt1"/>
                          </a:solidFill>
                          <a:latin typeface="Times New Roman" pitchFamily="18" charset="0"/>
                          <a:ea typeface="+mn-ea"/>
                          <a:cs typeface="Times New Roman" pitchFamily="18" charset="0"/>
                        </a:rPr>
                        <a:t>код пацијената са присутним симптомима који указују на исхемију миокарда</a:t>
                      </a:r>
                    </a:p>
                    <a:p>
                      <a:endParaRPr lang="en-US" sz="2000" dirty="0">
                        <a:latin typeface="Times New Roman" pitchFamily="18" charset="0"/>
                        <a:cs typeface="Times New Roman" pitchFamily="18" charset="0"/>
                      </a:endParaRPr>
                    </a:p>
                  </a:txBody>
                  <a:tcPr anchor="ctr"/>
                </a:tc>
                <a:extLst>
                  <a:ext uri="{0D108BD9-81ED-4DB2-BD59-A6C34878D82A}">
                    <a16:rowId xmlns:a16="http://schemas.microsoft.com/office/drawing/2014/main" val="10000"/>
                  </a:ext>
                </a:extLst>
              </a:tr>
              <a:tr h="2133669">
                <a:tc>
                  <a:txBody>
                    <a:bodyPr/>
                    <a:lstStyle/>
                    <a:p>
                      <a:r>
                        <a:rPr lang="pt-PT" sz="2000" b="1" kern="1200" dirty="0">
                          <a:solidFill>
                            <a:schemeClr val="dk1"/>
                          </a:solidFill>
                          <a:latin typeface="Times New Roman" pitchFamily="18" charset="0"/>
                          <a:ea typeface="+mn-ea"/>
                          <a:cs typeface="Times New Roman" pitchFamily="18" charset="0"/>
                        </a:rPr>
                        <a:t>Изоловани постериорни инфаркт миокарда</a:t>
                      </a:r>
                      <a:endParaRPr lang="sr-Cyrl-RS" sz="2000" b="1" kern="1200" dirty="0">
                        <a:solidFill>
                          <a:schemeClr val="dk1"/>
                        </a:solidFill>
                        <a:latin typeface="Times New Roman" pitchFamily="18" charset="0"/>
                        <a:ea typeface="+mn-ea"/>
                        <a:cs typeface="Times New Roman" pitchFamily="18" charset="0"/>
                      </a:endParaRPr>
                    </a:p>
                    <a:p>
                      <a:endParaRPr lang="en-US" sz="2000" kern="1200" dirty="0">
                        <a:solidFill>
                          <a:schemeClr val="dk1"/>
                        </a:solidFill>
                        <a:latin typeface="Times New Roman" pitchFamily="18" charset="0"/>
                        <a:ea typeface="+mn-ea"/>
                        <a:cs typeface="Times New Roman" pitchFamily="18" charset="0"/>
                      </a:endParaRPr>
                    </a:p>
                    <a:p>
                      <a:r>
                        <a:rPr lang="pt-PT" sz="2000" kern="1200" dirty="0">
                          <a:solidFill>
                            <a:schemeClr val="dk1"/>
                          </a:solidFill>
                          <a:latin typeface="Times New Roman" pitchFamily="18" charset="0"/>
                          <a:ea typeface="+mn-ea"/>
                          <a:cs typeface="Times New Roman" pitchFamily="18" charset="0"/>
                        </a:rPr>
                        <a:t>Изолована </a:t>
                      </a:r>
                      <a:r>
                        <a:rPr lang="en-US" sz="2000" kern="1200" dirty="0">
                          <a:solidFill>
                            <a:schemeClr val="dk1"/>
                          </a:solidFill>
                          <a:latin typeface="Times New Roman" pitchFamily="18" charset="0"/>
                          <a:ea typeface="+mn-ea"/>
                          <a:cs typeface="Times New Roman" pitchFamily="18" charset="0"/>
                        </a:rPr>
                        <a:t>ST </a:t>
                      </a:r>
                      <a:r>
                        <a:rPr lang="pt-PT" sz="2000" kern="1200" dirty="0">
                          <a:solidFill>
                            <a:schemeClr val="dk1"/>
                          </a:solidFill>
                          <a:latin typeface="Times New Roman" pitchFamily="18" charset="0"/>
                          <a:ea typeface="+mn-ea"/>
                          <a:cs typeface="Times New Roman" pitchFamily="18" charset="0"/>
                        </a:rPr>
                        <a:t>депресија</a:t>
                      </a:r>
                      <a:r>
                        <a:rPr lang="en-US" sz="2000" kern="1200" dirty="0">
                          <a:solidFill>
                            <a:schemeClr val="dk1"/>
                          </a:solidFill>
                          <a:latin typeface="Times New Roman" pitchFamily="18" charset="0"/>
                          <a:ea typeface="+mn-ea"/>
                          <a:cs typeface="Times New Roman" pitchFamily="18" charset="0"/>
                        </a:rPr>
                        <a:t> ≥ 0.5mm</a:t>
                      </a:r>
                      <a:r>
                        <a:rPr lang="pt-PT" sz="2000" kern="1200" dirty="0">
                          <a:solidFill>
                            <a:schemeClr val="dk1"/>
                          </a:solidFill>
                          <a:latin typeface="Times New Roman" pitchFamily="18" charset="0"/>
                          <a:ea typeface="+mn-ea"/>
                          <a:cs typeface="Times New Roman" pitchFamily="18" charset="0"/>
                        </a:rPr>
                        <a:t> у одводима </a:t>
                      </a:r>
                      <a:r>
                        <a:rPr lang="en-US" sz="2000" kern="1200" dirty="0">
                          <a:solidFill>
                            <a:schemeClr val="dk1"/>
                          </a:solidFill>
                          <a:latin typeface="Times New Roman" pitchFamily="18" charset="0"/>
                          <a:ea typeface="+mn-ea"/>
                          <a:cs typeface="Times New Roman" pitchFamily="18" charset="0"/>
                        </a:rPr>
                        <a:t>V1-V3 </a:t>
                      </a:r>
                      <a:r>
                        <a:rPr lang="pt-PT" sz="2000" kern="1200" dirty="0">
                          <a:solidFill>
                            <a:schemeClr val="dk1"/>
                          </a:solidFill>
                          <a:latin typeface="Times New Roman" pitchFamily="18" charset="0"/>
                          <a:ea typeface="+mn-ea"/>
                          <a:cs typeface="Times New Roman" pitchFamily="18" charset="0"/>
                        </a:rPr>
                        <a:t>и </a:t>
                      </a:r>
                      <a:r>
                        <a:rPr lang="en-US" sz="2000" kern="1200" dirty="0">
                          <a:solidFill>
                            <a:schemeClr val="dk1"/>
                          </a:solidFill>
                          <a:latin typeface="Times New Roman" pitchFamily="18" charset="0"/>
                          <a:ea typeface="+mn-ea"/>
                          <a:cs typeface="Times New Roman" pitchFamily="18" charset="0"/>
                        </a:rPr>
                        <a:t>ST </a:t>
                      </a:r>
                      <a:r>
                        <a:rPr lang="pt-PT" sz="2000" kern="1200" dirty="0">
                          <a:solidFill>
                            <a:schemeClr val="dk1"/>
                          </a:solidFill>
                          <a:latin typeface="Times New Roman" pitchFamily="18" charset="0"/>
                          <a:ea typeface="+mn-ea"/>
                          <a:cs typeface="Times New Roman" pitchFamily="18" charset="0"/>
                        </a:rPr>
                        <a:t>елевација (≥0.5 </a:t>
                      </a:r>
                      <a:r>
                        <a:rPr lang="en-US" sz="2000" kern="1200" dirty="0">
                          <a:solidFill>
                            <a:schemeClr val="dk1"/>
                          </a:solidFill>
                          <a:latin typeface="Times New Roman" pitchFamily="18" charset="0"/>
                          <a:ea typeface="+mn-ea"/>
                          <a:cs typeface="Times New Roman" pitchFamily="18" charset="0"/>
                        </a:rPr>
                        <a:t>mm</a:t>
                      </a:r>
                      <a:r>
                        <a:rPr lang="pt-PT" sz="2000" kern="1200" dirty="0">
                          <a:solidFill>
                            <a:schemeClr val="dk1"/>
                          </a:solidFill>
                          <a:latin typeface="Times New Roman" pitchFamily="18" charset="0"/>
                          <a:ea typeface="+mn-ea"/>
                          <a:cs typeface="Times New Roman" pitchFamily="18" charset="0"/>
                        </a:rPr>
                        <a:t>) у постериорним одводима </a:t>
                      </a:r>
                      <a:r>
                        <a:rPr lang="en-US" sz="2000" kern="1200" dirty="0">
                          <a:solidFill>
                            <a:schemeClr val="dk1"/>
                          </a:solidFill>
                          <a:latin typeface="Times New Roman" pitchFamily="18" charset="0"/>
                          <a:ea typeface="+mn-ea"/>
                          <a:cs typeface="Times New Roman" pitchFamily="18" charset="0"/>
                        </a:rPr>
                        <a:t>V7-V9</a:t>
                      </a:r>
                      <a:endParaRPr lang="en-US" sz="2000" dirty="0">
                        <a:latin typeface="Times New Roman" pitchFamily="18" charset="0"/>
                        <a:cs typeface="Times New Roman" pitchFamily="18" charset="0"/>
                      </a:endParaRPr>
                    </a:p>
                  </a:txBody>
                  <a:tcPr anchor="ctr"/>
                </a:tc>
                <a:extLst>
                  <a:ext uri="{0D108BD9-81ED-4DB2-BD59-A6C34878D82A}">
                    <a16:rowId xmlns:a16="http://schemas.microsoft.com/office/drawing/2014/main" val="10001"/>
                  </a:ext>
                </a:extLst>
              </a:tr>
              <a:tr h="2209662">
                <a:tc>
                  <a:txBody>
                    <a:bodyPr/>
                    <a:lstStyle/>
                    <a:p>
                      <a:r>
                        <a:rPr lang="pt-PT" sz="2000" b="1" kern="1200" dirty="0">
                          <a:solidFill>
                            <a:schemeClr val="dk1"/>
                          </a:solidFill>
                          <a:latin typeface="Times New Roman" pitchFamily="18" charset="0"/>
                          <a:ea typeface="+mn-ea"/>
                          <a:cs typeface="Times New Roman" pitchFamily="18" charset="0"/>
                        </a:rPr>
                        <a:t>Исхемија као последица оклузије главног стабла леве коронарне артерије или вишесудовне болести </a:t>
                      </a:r>
                      <a:endParaRPr lang="en-US" sz="2000" kern="1200" dirty="0">
                        <a:solidFill>
                          <a:schemeClr val="dk1"/>
                        </a:solidFill>
                        <a:latin typeface="Times New Roman" pitchFamily="18" charset="0"/>
                        <a:ea typeface="+mn-ea"/>
                        <a:cs typeface="Times New Roman" pitchFamily="18" charset="0"/>
                      </a:endParaRPr>
                    </a:p>
                    <a:p>
                      <a:r>
                        <a:rPr lang="en-US" sz="2000" kern="1200" dirty="0">
                          <a:solidFill>
                            <a:schemeClr val="dk1"/>
                          </a:solidFill>
                          <a:latin typeface="Times New Roman" pitchFamily="18" charset="0"/>
                          <a:ea typeface="+mn-ea"/>
                          <a:cs typeface="Times New Roman" pitchFamily="18" charset="0"/>
                        </a:rPr>
                        <a:t>ST </a:t>
                      </a:r>
                      <a:r>
                        <a:rPr lang="pt-PT" sz="2000" kern="1200" dirty="0">
                          <a:solidFill>
                            <a:schemeClr val="dk1"/>
                          </a:solidFill>
                          <a:latin typeface="Times New Roman" pitchFamily="18" charset="0"/>
                          <a:ea typeface="+mn-ea"/>
                          <a:cs typeface="Times New Roman" pitchFamily="18" charset="0"/>
                        </a:rPr>
                        <a:t>депресија </a:t>
                      </a:r>
                      <a:r>
                        <a:rPr lang="en-US" sz="2000" kern="1200" dirty="0">
                          <a:solidFill>
                            <a:schemeClr val="dk1"/>
                          </a:solidFill>
                          <a:latin typeface="Times New Roman" pitchFamily="18" charset="0"/>
                          <a:ea typeface="+mn-ea"/>
                          <a:cs typeface="Times New Roman" pitchFamily="18" charset="0"/>
                        </a:rPr>
                        <a:t>≥ 1mm</a:t>
                      </a:r>
                      <a:r>
                        <a:rPr lang="pt-PT" sz="2000" kern="1200" dirty="0">
                          <a:solidFill>
                            <a:schemeClr val="dk1"/>
                          </a:solidFill>
                          <a:latin typeface="Times New Roman" pitchFamily="18" charset="0"/>
                          <a:ea typeface="+mn-ea"/>
                          <a:cs typeface="Times New Roman" pitchFamily="18" charset="0"/>
                        </a:rPr>
                        <a:t> у осам или више површинских одвода, заједно са </a:t>
                      </a:r>
                      <a:r>
                        <a:rPr lang="en-US" sz="2000" kern="1200" dirty="0">
                          <a:solidFill>
                            <a:schemeClr val="dk1"/>
                          </a:solidFill>
                          <a:latin typeface="Times New Roman" pitchFamily="18" charset="0"/>
                          <a:ea typeface="+mn-ea"/>
                          <a:cs typeface="Times New Roman" pitchFamily="18" charset="0"/>
                        </a:rPr>
                        <a:t>ST </a:t>
                      </a:r>
                      <a:r>
                        <a:rPr lang="pt-PT" sz="2000" kern="1200" dirty="0">
                          <a:solidFill>
                            <a:schemeClr val="dk1"/>
                          </a:solidFill>
                          <a:latin typeface="Times New Roman" pitchFamily="18" charset="0"/>
                          <a:ea typeface="+mn-ea"/>
                          <a:cs typeface="Times New Roman" pitchFamily="18" charset="0"/>
                        </a:rPr>
                        <a:t>елевацијом у </a:t>
                      </a:r>
                      <a:r>
                        <a:rPr lang="en-US" sz="2000" kern="1200" dirty="0" err="1">
                          <a:solidFill>
                            <a:schemeClr val="dk1"/>
                          </a:solidFill>
                          <a:latin typeface="Times New Roman" pitchFamily="18" charset="0"/>
                          <a:ea typeface="+mn-ea"/>
                          <a:cs typeface="Times New Roman" pitchFamily="18" charset="0"/>
                        </a:rPr>
                        <a:t>aVR</a:t>
                      </a:r>
                      <a:r>
                        <a:rPr lang="en-US" sz="2000" kern="1200" dirty="0">
                          <a:solidFill>
                            <a:schemeClr val="dk1"/>
                          </a:solidFill>
                          <a:latin typeface="Times New Roman" pitchFamily="18" charset="0"/>
                          <a:ea typeface="+mn-ea"/>
                          <a:cs typeface="Times New Roman" pitchFamily="18" charset="0"/>
                        </a:rPr>
                        <a:t> </a:t>
                      </a:r>
                      <a:r>
                        <a:rPr lang="pt-PT" sz="2000" kern="1200" dirty="0">
                          <a:solidFill>
                            <a:schemeClr val="dk1"/>
                          </a:solidFill>
                          <a:latin typeface="Times New Roman" pitchFamily="18" charset="0"/>
                          <a:ea typeface="+mn-ea"/>
                          <a:cs typeface="Times New Roman" pitchFamily="18" charset="0"/>
                        </a:rPr>
                        <a:t>и/или</a:t>
                      </a:r>
                      <a:r>
                        <a:rPr lang="en-US" sz="2000" kern="1200" dirty="0">
                          <a:solidFill>
                            <a:schemeClr val="dk1"/>
                          </a:solidFill>
                          <a:latin typeface="Times New Roman" pitchFamily="18" charset="0"/>
                          <a:ea typeface="+mn-ea"/>
                          <a:cs typeface="Times New Roman" pitchFamily="18" charset="0"/>
                        </a:rPr>
                        <a:t> V1</a:t>
                      </a:r>
                      <a:r>
                        <a:rPr lang="pt-PT" sz="2000" kern="1200" dirty="0">
                          <a:solidFill>
                            <a:schemeClr val="dk1"/>
                          </a:solidFill>
                          <a:latin typeface="Times New Roman" pitchFamily="18" charset="0"/>
                          <a:ea typeface="+mn-ea"/>
                          <a:cs typeface="Times New Roman" pitchFamily="18" charset="0"/>
                        </a:rPr>
                        <a:t> указује на опструкцију главног стабла леве коронарне артерије (или њеног еквивалента), или озбиљну тросудовну болест</a:t>
                      </a:r>
                      <a:endParaRPr lang="en-US" sz="2000" dirty="0">
                        <a:latin typeface="Times New Roman" pitchFamily="18" charset="0"/>
                        <a:cs typeface="Times New Roman" pitchFamily="18" charset="0"/>
                      </a:endParaRPr>
                    </a:p>
                  </a:txBody>
                  <a:tcPr anchor="ctr"/>
                </a:tc>
                <a:extLst>
                  <a:ext uri="{0D108BD9-81ED-4DB2-BD59-A6C34878D82A}">
                    <a16:rowId xmlns:a16="http://schemas.microsoft.com/office/drawing/2014/main" val="10002"/>
                  </a:ext>
                </a:extLst>
              </a:tr>
            </a:tbl>
          </a:graphicData>
        </a:graphic>
      </p:graphicFrame>
      <p:sp>
        <p:nvSpPr>
          <p:cNvPr id="3" name="TextBox 2"/>
          <p:cNvSpPr txBox="1"/>
          <p:nvPr/>
        </p:nvSpPr>
        <p:spPr>
          <a:xfrm>
            <a:off x="1196686" y="6611779"/>
            <a:ext cx="7947314" cy="246221"/>
          </a:xfrm>
          <a:prstGeom prst="rect">
            <a:avLst/>
          </a:prstGeom>
          <a:noFill/>
        </p:spPr>
        <p:txBody>
          <a:bodyPr wrap="square" rtlCol="0">
            <a:spAutoFit/>
          </a:bodyPr>
          <a:lstStyle/>
          <a:p>
            <a:r>
              <a:rPr lang="en-US" sz="1000" dirty="0">
                <a:solidFill>
                  <a:schemeClr val="accent1"/>
                </a:solidFill>
              </a:rPr>
              <a:t>www.escardio.org/guidelines 2017 ESC Guidelines for the Management of AMI-STEMI (European Heart Journal 2017 - doi:10.1093/</a:t>
            </a:r>
            <a:r>
              <a:rPr lang="en-US" sz="1000" dirty="0" err="1">
                <a:solidFill>
                  <a:schemeClr val="accent1"/>
                </a:solidFill>
              </a:rPr>
              <a:t>eurheartj</a:t>
            </a:r>
            <a:r>
              <a:rPr lang="en-US" sz="1000" dirty="0">
                <a:solidFill>
                  <a:schemeClr val="accent1"/>
                </a:solidFill>
              </a:rPr>
              <a:t>/ehx095)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5" name="Text Box 85"/>
          <p:cNvSpPr txBox="1">
            <a:spLocks noChangeArrowheads="1"/>
          </p:cNvSpPr>
          <p:nvPr/>
        </p:nvSpPr>
        <p:spPr bwMode="auto">
          <a:xfrm>
            <a:off x="533400" y="6488668"/>
            <a:ext cx="1928861" cy="369332"/>
          </a:xfrm>
          <a:prstGeom prst="rect">
            <a:avLst/>
          </a:prstGeom>
          <a:noFill/>
          <a:ln w="9525">
            <a:noFill/>
            <a:miter lim="800000"/>
            <a:headEnd/>
            <a:tailEnd/>
          </a:ln>
          <a:effectLst/>
        </p:spPr>
        <p:txBody>
          <a:bodyPr wrap="none">
            <a:spAutoFit/>
          </a:bodyPr>
          <a:lstStyle/>
          <a:p>
            <a:pPr algn="l"/>
            <a:r>
              <a:rPr lang="nl-BE" sz="1400" dirty="0"/>
              <a:t>D.J.G.M. Duncker</a:t>
            </a:r>
            <a:r>
              <a:rPr lang="sr-Cyrl-RS" sz="1400" dirty="0"/>
              <a:t>, 2000</a:t>
            </a:r>
            <a:r>
              <a:rPr lang="sr-Cyrl-RS" dirty="0"/>
              <a:t>.</a:t>
            </a:r>
            <a:endParaRPr lang="en-US" dirty="0"/>
          </a:p>
        </p:txBody>
      </p:sp>
      <p:sp>
        <p:nvSpPr>
          <p:cNvPr id="41055" name="Text Box 95"/>
          <p:cNvSpPr txBox="1">
            <a:spLocks noChangeArrowheads="1"/>
          </p:cNvSpPr>
          <p:nvPr/>
        </p:nvSpPr>
        <p:spPr bwMode="auto">
          <a:xfrm>
            <a:off x="685800" y="1295400"/>
            <a:ext cx="1981200" cy="646331"/>
          </a:xfrm>
          <a:prstGeom prst="rect">
            <a:avLst/>
          </a:prstGeom>
          <a:solidFill>
            <a:srgbClr val="CC0000"/>
          </a:solidFill>
          <a:ln w="9525">
            <a:solidFill>
              <a:schemeClr val="tx1"/>
            </a:solidFill>
            <a:miter lim="800000"/>
            <a:headEnd/>
            <a:tailEnd/>
          </a:ln>
          <a:effectLst/>
        </p:spPr>
        <p:txBody>
          <a:bodyPr wrap="square">
            <a:spAutoFit/>
          </a:bodyPr>
          <a:lstStyle/>
          <a:p>
            <a:pPr>
              <a:defRPr/>
            </a:pPr>
            <a:r>
              <a:rPr lang="en-US" b="1" dirty="0" err="1">
                <a:solidFill>
                  <a:schemeClr val="bg1"/>
                </a:solidFill>
                <a:effectLst>
                  <a:outerShdw blurRad="38100" dist="38100" dir="2700000" algn="tl">
                    <a:srgbClr val="000000"/>
                  </a:outerShdw>
                </a:effectLst>
                <a:latin typeface="Arial" charset="0"/>
              </a:rPr>
              <a:t>Neurohumoral</a:t>
            </a:r>
            <a:r>
              <a:rPr lang="en-US" b="1" dirty="0">
                <a:solidFill>
                  <a:schemeClr val="bg1"/>
                </a:solidFill>
                <a:effectLst>
                  <a:outerShdw blurRad="38100" dist="38100" dir="2700000" algn="tl">
                    <a:srgbClr val="000000"/>
                  </a:outerShdw>
                </a:effectLst>
                <a:latin typeface="Arial" charset="0"/>
              </a:rPr>
              <a:t> factors</a:t>
            </a:r>
            <a:endParaRPr lang="nl-BE" b="1" dirty="0">
              <a:solidFill>
                <a:schemeClr val="bg1"/>
              </a:solidFill>
              <a:effectLst>
                <a:outerShdw blurRad="38100" dist="38100" dir="2700000" algn="tl">
                  <a:srgbClr val="000000"/>
                </a:outerShdw>
              </a:effectLst>
              <a:latin typeface="Arial" charset="0"/>
            </a:endParaRPr>
          </a:p>
        </p:txBody>
      </p:sp>
      <p:sp>
        <p:nvSpPr>
          <p:cNvPr id="41056" name="Text Box 96"/>
          <p:cNvSpPr txBox="1">
            <a:spLocks noChangeArrowheads="1"/>
          </p:cNvSpPr>
          <p:nvPr/>
        </p:nvSpPr>
        <p:spPr bwMode="auto">
          <a:xfrm>
            <a:off x="6934200" y="1318404"/>
            <a:ext cx="1600200" cy="646331"/>
          </a:xfrm>
          <a:prstGeom prst="rect">
            <a:avLst/>
          </a:prstGeom>
          <a:solidFill>
            <a:srgbClr val="CC0000"/>
          </a:solidFill>
          <a:ln w="9525">
            <a:solidFill>
              <a:schemeClr val="tx1"/>
            </a:solidFill>
            <a:miter lim="800000"/>
            <a:headEnd/>
            <a:tailEnd/>
          </a:ln>
          <a:effectLst/>
        </p:spPr>
        <p:txBody>
          <a:bodyPr wrap="square">
            <a:spAutoFit/>
          </a:bodyPr>
          <a:lstStyle/>
          <a:p>
            <a:pPr>
              <a:defRPr/>
            </a:pPr>
            <a:r>
              <a:rPr lang="en-US" b="1" dirty="0" err="1">
                <a:solidFill>
                  <a:schemeClr val="bg1"/>
                </a:solidFill>
                <a:effectLst>
                  <a:outerShdw blurRad="38100" dist="38100" dir="2700000" algn="tl">
                    <a:srgbClr val="000000"/>
                  </a:outerShdw>
                </a:effectLst>
                <a:latin typeface="Arial" charset="0"/>
              </a:rPr>
              <a:t>Methabolical</a:t>
            </a:r>
            <a:r>
              <a:rPr lang="en-US" b="1" dirty="0">
                <a:solidFill>
                  <a:schemeClr val="bg1"/>
                </a:solidFill>
                <a:effectLst>
                  <a:outerShdw blurRad="38100" dist="38100" dir="2700000" algn="tl">
                    <a:srgbClr val="000000"/>
                  </a:outerShdw>
                </a:effectLst>
                <a:latin typeface="Arial" charset="0"/>
              </a:rPr>
              <a:t> factors</a:t>
            </a:r>
            <a:endParaRPr lang="nl-BE" b="1" dirty="0">
              <a:solidFill>
                <a:schemeClr val="bg1"/>
              </a:solidFill>
              <a:effectLst>
                <a:outerShdw blurRad="38100" dist="38100" dir="2700000" algn="tl">
                  <a:srgbClr val="000000"/>
                </a:outerShdw>
              </a:effectLst>
              <a:latin typeface="Arial" charset="0"/>
            </a:endParaRPr>
          </a:p>
        </p:txBody>
      </p:sp>
      <p:sp>
        <p:nvSpPr>
          <p:cNvPr id="41057" name="Text Box 97"/>
          <p:cNvSpPr txBox="1">
            <a:spLocks noChangeArrowheads="1"/>
          </p:cNvSpPr>
          <p:nvPr/>
        </p:nvSpPr>
        <p:spPr bwMode="auto">
          <a:xfrm>
            <a:off x="706438" y="5424488"/>
            <a:ext cx="1120775" cy="649287"/>
          </a:xfrm>
          <a:prstGeom prst="rect">
            <a:avLst/>
          </a:prstGeom>
          <a:solidFill>
            <a:srgbClr val="CC0000"/>
          </a:solidFill>
          <a:ln w="9525">
            <a:solidFill>
              <a:schemeClr val="tx1"/>
            </a:solidFill>
            <a:miter lim="800000"/>
            <a:headEnd/>
            <a:tailEnd/>
          </a:ln>
          <a:effectLst/>
        </p:spPr>
        <p:txBody>
          <a:bodyPr wrap="none">
            <a:spAutoFit/>
          </a:bodyPr>
          <a:lstStyle/>
          <a:p>
            <a:pPr>
              <a:defRPr/>
            </a:pPr>
            <a:r>
              <a:rPr lang="nl-BE" b="1" dirty="0">
                <a:solidFill>
                  <a:schemeClr val="bg1"/>
                </a:solidFill>
                <a:effectLst>
                  <a:outerShdw blurRad="38100" dist="38100" dir="2700000" algn="tl">
                    <a:srgbClr val="000000"/>
                  </a:outerShdw>
                </a:effectLst>
                <a:latin typeface="Arial" charset="0"/>
              </a:rPr>
              <a:t>Physical</a:t>
            </a:r>
          </a:p>
          <a:p>
            <a:pPr>
              <a:defRPr/>
            </a:pPr>
            <a:r>
              <a:rPr lang="nl-BE" b="1" dirty="0">
                <a:solidFill>
                  <a:schemeClr val="bg1"/>
                </a:solidFill>
                <a:effectLst>
                  <a:outerShdw blurRad="38100" dist="38100" dir="2700000" algn="tl">
                    <a:srgbClr val="000000"/>
                  </a:outerShdw>
                </a:effectLst>
                <a:latin typeface="Arial" charset="0"/>
              </a:rPr>
              <a:t>factors</a:t>
            </a:r>
            <a:endParaRPr lang="en-US" b="1" dirty="0">
              <a:solidFill>
                <a:schemeClr val="bg1"/>
              </a:solidFill>
              <a:effectLst>
                <a:outerShdw blurRad="38100" dist="38100" dir="2700000" algn="tl">
                  <a:srgbClr val="000000"/>
                </a:outerShdw>
              </a:effectLst>
              <a:latin typeface="Arial" charset="0"/>
            </a:endParaRPr>
          </a:p>
        </p:txBody>
      </p:sp>
      <p:sp>
        <p:nvSpPr>
          <p:cNvPr id="41058" name="Text Box 98"/>
          <p:cNvSpPr txBox="1">
            <a:spLocks noChangeArrowheads="1"/>
          </p:cNvSpPr>
          <p:nvPr/>
        </p:nvSpPr>
        <p:spPr bwMode="auto">
          <a:xfrm>
            <a:off x="6280150" y="5574521"/>
            <a:ext cx="2466975" cy="650875"/>
          </a:xfrm>
          <a:prstGeom prst="rect">
            <a:avLst/>
          </a:prstGeom>
          <a:solidFill>
            <a:srgbClr val="CC0000"/>
          </a:solidFill>
          <a:ln w="9525">
            <a:solidFill>
              <a:schemeClr val="tx1"/>
            </a:solidFill>
            <a:miter lim="800000"/>
            <a:headEnd/>
            <a:tailEnd/>
          </a:ln>
          <a:effectLst/>
        </p:spPr>
        <p:txBody>
          <a:bodyPr wrap="none">
            <a:spAutoFit/>
          </a:bodyPr>
          <a:lstStyle/>
          <a:p>
            <a:pPr>
              <a:defRPr/>
            </a:pPr>
            <a:r>
              <a:rPr lang="nl-BE" b="1" dirty="0">
                <a:solidFill>
                  <a:schemeClr val="bg1"/>
                </a:solidFill>
                <a:effectLst>
                  <a:outerShdw blurRad="38100" dist="38100" dir="2700000" algn="tl">
                    <a:srgbClr val="000000"/>
                  </a:outerShdw>
                </a:effectLst>
                <a:latin typeface="Arial" charset="0"/>
              </a:rPr>
              <a:t>Endo- and paracrine </a:t>
            </a:r>
          </a:p>
          <a:p>
            <a:pPr>
              <a:defRPr/>
            </a:pPr>
            <a:r>
              <a:rPr lang="nl-BE" b="1" dirty="0">
                <a:solidFill>
                  <a:schemeClr val="bg1"/>
                </a:solidFill>
                <a:effectLst>
                  <a:outerShdw blurRad="38100" dist="38100" dir="2700000" algn="tl">
                    <a:srgbClr val="000000"/>
                  </a:outerShdw>
                </a:effectLst>
                <a:latin typeface="Arial" charset="0"/>
              </a:rPr>
              <a:t>factors</a:t>
            </a:r>
            <a:endParaRPr lang="en-US" b="1" dirty="0">
              <a:solidFill>
                <a:schemeClr val="bg1"/>
              </a:solidFill>
              <a:effectLst>
                <a:outerShdw blurRad="38100" dist="38100" dir="2700000" algn="tl">
                  <a:srgbClr val="000000"/>
                </a:outerShdw>
              </a:effectLst>
              <a:latin typeface="Arial" charset="0"/>
            </a:endParaRPr>
          </a:p>
        </p:txBody>
      </p:sp>
      <p:sp>
        <p:nvSpPr>
          <p:cNvPr id="41059" name="Text Box 99"/>
          <p:cNvSpPr txBox="1">
            <a:spLocks noChangeArrowheads="1"/>
          </p:cNvSpPr>
          <p:nvPr/>
        </p:nvSpPr>
        <p:spPr bwMode="auto">
          <a:xfrm>
            <a:off x="1166813" y="2170113"/>
            <a:ext cx="1217612" cy="466725"/>
          </a:xfrm>
          <a:prstGeom prst="rect">
            <a:avLst/>
          </a:prstGeom>
          <a:noFill/>
          <a:ln w="9525">
            <a:solidFill>
              <a:schemeClr val="tx1"/>
            </a:solidFill>
            <a:miter lim="800000"/>
            <a:headEnd/>
            <a:tailEnd/>
          </a:ln>
          <a:effectLst/>
        </p:spPr>
        <p:txBody>
          <a:bodyPr wrap="none">
            <a:spAutoFit/>
          </a:bodyPr>
          <a:lstStyle/>
          <a:p>
            <a:pPr algn="l">
              <a:defRPr/>
            </a:pPr>
            <a:r>
              <a:rPr lang="nl-BE" sz="1200" b="1" dirty="0">
                <a:latin typeface="Arial" charset="0"/>
              </a:rPr>
              <a:t>Noradrenaline</a:t>
            </a:r>
          </a:p>
          <a:p>
            <a:pPr algn="l">
              <a:defRPr/>
            </a:pPr>
            <a:r>
              <a:rPr lang="nl-BE" sz="1200" b="1" dirty="0">
                <a:latin typeface="Arial" charset="0"/>
              </a:rPr>
              <a:t>Adrenaline</a:t>
            </a:r>
            <a:endParaRPr lang="en-US" sz="1200" b="1" dirty="0">
              <a:latin typeface="Arial" charset="0"/>
            </a:endParaRPr>
          </a:p>
        </p:txBody>
      </p:sp>
      <p:sp>
        <p:nvSpPr>
          <p:cNvPr id="41060" name="Text Box 100"/>
          <p:cNvSpPr txBox="1">
            <a:spLocks noChangeArrowheads="1"/>
          </p:cNvSpPr>
          <p:nvPr/>
        </p:nvSpPr>
        <p:spPr bwMode="auto">
          <a:xfrm>
            <a:off x="1155700" y="2847975"/>
            <a:ext cx="1279525" cy="284163"/>
          </a:xfrm>
          <a:prstGeom prst="rect">
            <a:avLst/>
          </a:prstGeom>
          <a:noFill/>
          <a:ln w="9525">
            <a:solidFill>
              <a:schemeClr val="bg1"/>
            </a:solidFill>
            <a:miter lim="800000"/>
            <a:headEnd/>
            <a:tailEnd/>
          </a:ln>
          <a:effectLst/>
        </p:spPr>
        <p:txBody>
          <a:bodyPr wrap="none">
            <a:spAutoFit/>
          </a:bodyPr>
          <a:lstStyle/>
          <a:p>
            <a:pPr algn="l">
              <a:defRPr/>
            </a:pPr>
            <a:r>
              <a:rPr lang="nl-BE" sz="1200" b="1">
                <a:solidFill>
                  <a:schemeClr val="bg1"/>
                </a:solidFill>
                <a:effectLst>
                  <a:outerShdw blurRad="38100" dist="38100" dir="2700000" algn="tl">
                    <a:srgbClr val="4D4D4D"/>
                  </a:outerShdw>
                </a:effectLst>
                <a:latin typeface="Arial" charset="0"/>
              </a:rPr>
              <a:t>Acethylcholine</a:t>
            </a:r>
            <a:endParaRPr lang="en-US" sz="1200" b="1">
              <a:solidFill>
                <a:schemeClr val="bg1"/>
              </a:solidFill>
              <a:effectLst>
                <a:outerShdw blurRad="38100" dist="38100" dir="2700000" algn="tl">
                  <a:srgbClr val="4D4D4D"/>
                </a:outerShdw>
              </a:effectLst>
              <a:latin typeface="Arial" charset="0"/>
            </a:endParaRPr>
          </a:p>
        </p:txBody>
      </p:sp>
      <p:sp>
        <p:nvSpPr>
          <p:cNvPr id="60508" name="Text Box 101"/>
          <p:cNvSpPr txBox="1">
            <a:spLocks noChangeArrowheads="1"/>
          </p:cNvSpPr>
          <p:nvPr/>
        </p:nvSpPr>
        <p:spPr bwMode="auto">
          <a:xfrm>
            <a:off x="6514111" y="2171700"/>
            <a:ext cx="947738" cy="284163"/>
          </a:xfrm>
          <a:prstGeom prst="rect">
            <a:avLst/>
          </a:prstGeom>
          <a:noFill/>
          <a:ln w="9525">
            <a:solidFill>
              <a:schemeClr val="tx1"/>
            </a:solidFill>
            <a:miter lim="800000"/>
            <a:headEnd/>
            <a:tailEnd/>
          </a:ln>
          <a:effectLst/>
        </p:spPr>
        <p:txBody>
          <a:bodyPr wrap="none">
            <a:spAutoFit/>
          </a:bodyPr>
          <a:lstStyle/>
          <a:p>
            <a:pPr algn="l"/>
            <a:r>
              <a:rPr lang="nl-BE" sz="1200" b="1"/>
              <a:t>adenosine</a:t>
            </a:r>
            <a:endParaRPr lang="en-US" sz="1200" b="1"/>
          </a:p>
        </p:txBody>
      </p:sp>
      <p:sp>
        <p:nvSpPr>
          <p:cNvPr id="60509" name="Text Box 102"/>
          <p:cNvSpPr txBox="1">
            <a:spLocks noChangeArrowheads="1"/>
          </p:cNvSpPr>
          <p:nvPr/>
        </p:nvSpPr>
        <p:spPr bwMode="auto">
          <a:xfrm>
            <a:off x="6761552" y="2638425"/>
            <a:ext cx="471488" cy="285750"/>
          </a:xfrm>
          <a:prstGeom prst="rect">
            <a:avLst/>
          </a:prstGeom>
          <a:noFill/>
          <a:ln w="9525">
            <a:solidFill>
              <a:schemeClr val="tx1"/>
            </a:solidFill>
            <a:miter lim="800000"/>
            <a:headEnd/>
            <a:tailEnd/>
          </a:ln>
          <a:effectLst/>
        </p:spPr>
        <p:txBody>
          <a:bodyPr wrap="none">
            <a:spAutoFit/>
          </a:bodyPr>
          <a:lstStyle/>
          <a:p>
            <a:pPr algn="l"/>
            <a:r>
              <a:rPr lang="nl-BE" sz="1200" b="1" dirty="0"/>
              <a:t>PO</a:t>
            </a:r>
            <a:r>
              <a:rPr lang="nl-BE" sz="1200" b="1" baseline="-25000" dirty="0"/>
              <a:t>2</a:t>
            </a:r>
            <a:endParaRPr lang="en-US" sz="1200" b="1" baseline="-25000" dirty="0"/>
          </a:p>
        </p:txBody>
      </p:sp>
      <p:sp>
        <p:nvSpPr>
          <p:cNvPr id="60510" name="Text Box 103"/>
          <p:cNvSpPr txBox="1">
            <a:spLocks noChangeArrowheads="1"/>
          </p:cNvSpPr>
          <p:nvPr/>
        </p:nvSpPr>
        <p:spPr bwMode="auto">
          <a:xfrm>
            <a:off x="6157913" y="4676775"/>
            <a:ext cx="920750" cy="284163"/>
          </a:xfrm>
          <a:prstGeom prst="rect">
            <a:avLst/>
          </a:prstGeom>
          <a:noFill/>
          <a:ln w="9525">
            <a:solidFill>
              <a:schemeClr val="tx1"/>
            </a:solidFill>
            <a:miter lim="800000"/>
            <a:headEnd/>
            <a:tailEnd/>
          </a:ln>
          <a:effectLst/>
        </p:spPr>
        <p:txBody>
          <a:bodyPr wrap="none">
            <a:spAutoFit/>
          </a:bodyPr>
          <a:lstStyle/>
          <a:p>
            <a:pPr algn="l"/>
            <a:r>
              <a:rPr lang="nl-BE" sz="1200" b="1"/>
              <a:t>Histamine</a:t>
            </a:r>
            <a:endParaRPr lang="en-US" sz="1200" b="1"/>
          </a:p>
        </p:txBody>
      </p:sp>
      <p:sp>
        <p:nvSpPr>
          <p:cNvPr id="60511" name="Text Box 104"/>
          <p:cNvSpPr txBox="1">
            <a:spLocks noChangeArrowheads="1"/>
          </p:cNvSpPr>
          <p:nvPr/>
        </p:nvSpPr>
        <p:spPr bwMode="auto">
          <a:xfrm>
            <a:off x="5255584" y="5202237"/>
            <a:ext cx="1065213" cy="284163"/>
          </a:xfrm>
          <a:prstGeom prst="rect">
            <a:avLst/>
          </a:prstGeom>
          <a:noFill/>
          <a:ln w="9525">
            <a:solidFill>
              <a:schemeClr val="tx1"/>
            </a:solidFill>
            <a:miter lim="800000"/>
            <a:headEnd/>
            <a:tailEnd/>
          </a:ln>
          <a:effectLst/>
        </p:spPr>
        <p:txBody>
          <a:bodyPr wrap="none">
            <a:spAutoFit/>
          </a:bodyPr>
          <a:lstStyle/>
          <a:p>
            <a:pPr algn="l"/>
            <a:r>
              <a:rPr lang="nl-BE" sz="1200" b="1" dirty="0"/>
              <a:t>Bradykinine</a:t>
            </a:r>
            <a:endParaRPr lang="en-US" sz="1200" b="1" dirty="0"/>
          </a:p>
        </p:txBody>
      </p:sp>
      <p:sp>
        <p:nvSpPr>
          <p:cNvPr id="60512" name="Freeform 105"/>
          <p:cNvSpPr>
            <a:spLocks/>
          </p:cNvSpPr>
          <p:nvPr/>
        </p:nvSpPr>
        <p:spPr bwMode="auto">
          <a:xfrm>
            <a:off x="798513" y="1973263"/>
            <a:ext cx="327025" cy="1042987"/>
          </a:xfrm>
          <a:custGeom>
            <a:avLst/>
            <a:gdLst>
              <a:gd name="T0" fmla="*/ 0 w 272"/>
              <a:gd name="T1" fmla="*/ 0 h 907"/>
              <a:gd name="T2" fmla="*/ 0 w 272"/>
              <a:gd name="T3" fmla="*/ 907 h 907"/>
              <a:gd name="T4" fmla="*/ 272 w 272"/>
              <a:gd name="T5" fmla="*/ 907 h 907"/>
              <a:gd name="T6" fmla="*/ 0 60000 65536"/>
              <a:gd name="T7" fmla="*/ 0 60000 65536"/>
              <a:gd name="T8" fmla="*/ 0 60000 65536"/>
              <a:gd name="T9" fmla="*/ 0 w 272"/>
              <a:gd name="T10" fmla="*/ 0 h 907"/>
              <a:gd name="T11" fmla="*/ 272 w 272"/>
              <a:gd name="T12" fmla="*/ 907 h 907"/>
            </a:gdLst>
            <a:ahLst/>
            <a:cxnLst>
              <a:cxn ang="T6">
                <a:pos x="T0" y="T1"/>
              </a:cxn>
              <a:cxn ang="T7">
                <a:pos x="T2" y="T3"/>
              </a:cxn>
              <a:cxn ang="T8">
                <a:pos x="T4" y="T5"/>
              </a:cxn>
            </a:cxnLst>
            <a:rect l="T9" t="T10" r="T11" b="T12"/>
            <a:pathLst>
              <a:path w="272" h="907">
                <a:moveTo>
                  <a:pt x="0" y="0"/>
                </a:moveTo>
                <a:lnTo>
                  <a:pt x="0" y="907"/>
                </a:lnTo>
                <a:lnTo>
                  <a:pt x="272" y="907"/>
                </a:lnTo>
              </a:path>
            </a:pathLst>
          </a:custGeom>
          <a:noFill/>
          <a:ln w="9525">
            <a:solidFill>
              <a:schemeClr val="bg1"/>
            </a:solidFill>
            <a:round/>
            <a:headEnd/>
            <a:tailEnd/>
          </a:ln>
          <a:effectLst/>
        </p:spPr>
        <p:txBody>
          <a:bodyPr/>
          <a:lstStyle/>
          <a:p>
            <a:pPr algn="r"/>
            <a:endParaRPr lang="nl-NL" sz="2400"/>
          </a:p>
        </p:txBody>
      </p:sp>
      <p:sp>
        <p:nvSpPr>
          <p:cNvPr id="60513" name="Line 106"/>
          <p:cNvSpPr>
            <a:spLocks noChangeShapeType="1"/>
          </p:cNvSpPr>
          <p:nvPr/>
        </p:nvSpPr>
        <p:spPr bwMode="auto">
          <a:xfrm>
            <a:off x="788988" y="2381250"/>
            <a:ext cx="381000" cy="0"/>
          </a:xfrm>
          <a:prstGeom prst="line">
            <a:avLst/>
          </a:prstGeom>
          <a:noFill/>
          <a:ln w="9525">
            <a:solidFill>
              <a:schemeClr val="bg1"/>
            </a:solidFill>
            <a:round/>
            <a:headEnd/>
            <a:tailEnd/>
          </a:ln>
          <a:effectLst/>
        </p:spPr>
        <p:txBody>
          <a:bodyPr/>
          <a:lstStyle/>
          <a:p>
            <a:endParaRPr lang="en-US"/>
          </a:p>
        </p:txBody>
      </p:sp>
      <p:sp>
        <p:nvSpPr>
          <p:cNvPr id="60514" name="Freeform 107"/>
          <p:cNvSpPr>
            <a:spLocks/>
          </p:cNvSpPr>
          <p:nvPr/>
        </p:nvSpPr>
        <p:spPr bwMode="auto">
          <a:xfrm>
            <a:off x="7904163" y="1974850"/>
            <a:ext cx="271462" cy="1304925"/>
          </a:xfrm>
          <a:custGeom>
            <a:avLst/>
            <a:gdLst>
              <a:gd name="T0" fmla="*/ 226 w 226"/>
              <a:gd name="T1" fmla="*/ 0 h 1134"/>
              <a:gd name="T2" fmla="*/ 226 w 226"/>
              <a:gd name="T3" fmla="*/ 1134 h 1134"/>
              <a:gd name="T4" fmla="*/ 0 w 226"/>
              <a:gd name="T5" fmla="*/ 1134 h 1134"/>
              <a:gd name="T6" fmla="*/ 0 60000 65536"/>
              <a:gd name="T7" fmla="*/ 0 60000 65536"/>
              <a:gd name="T8" fmla="*/ 0 60000 65536"/>
              <a:gd name="T9" fmla="*/ 0 w 226"/>
              <a:gd name="T10" fmla="*/ 0 h 1134"/>
              <a:gd name="T11" fmla="*/ 226 w 226"/>
              <a:gd name="T12" fmla="*/ 1134 h 1134"/>
            </a:gdLst>
            <a:ahLst/>
            <a:cxnLst>
              <a:cxn ang="T6">
                <a:pos x="T0" y="T1"/>
              </a:cxn>
              <a:cxn ang="T7">
                <a:pos x="T2" y="T3"/>
              </a:cxn>
              <a:cxn ang="T8">
                <a:pos x="T4" y="T5"/>
              </a:cxn>
            </a:cxnLst>
            <a:rect l="T9" t="T10" r="T11" b="T12"/>
            <a:pathLst>
              <a:path w="226" h="1134">
                <a:moveTo>
                  <a:pt x="226" y="0"/>
                </a:moveTo>
                <a:lnTo>
                  <a:pt x="226" y="1134"/>
                </a:lnTo>
                <a:lnTo>
                  <a:pt x="0" y="1134"/>
                </a:lnTo>
              </a:path>
            </a:pathLst>
          </a:custGeom>
          <a:noFill/>
          <a:ln w="9525">
            <a:solidFill>
              <a:schemeClr val="tx1"/>
            </a:solidFill>
            <a:round/>
            <a:headEnd/>
            <a:tailEnd/>
          </a:ln>
          <a:effectLst/>
        </p:spPr>
        <p:txBody>
          <a:bodyPr/>
          <a:lstStyle/>
          <a:p>
            <a:pPr algn="r"/>
            <a:endParaRPr lang="nl-NL" sz="2400"/>
          </a:p>
        </p:txBody>
      </p:sp>
      <p:sp>
        <p:nvSpPr>
          <p:cNvPr id="60515" name="Line 108"/>
          <p:cNvSpPr>
            <a:spLocks noChangeShapeType="1"/>
          </p:cNvSpPr>
          <p:nvPr/>
        </p:nvSpPr>
        <p:spPr bwMode="auto">
          <a:xfrm flipH="1">
            <a:off x="7454900" y="2279650"/>
            <a:ext cx="711200" cy="0"/>
          </a:xfrm>
          <a:prstGeom prst="line">
            <a:avLst/>
          </a:prstGeom>
          <a:noFill/>
          <a:ln w="9525">
            <a:solidFill>
              <a:schemeClr val="tx1"/>
            </a:solidFill>
            <a:round/>
            <a:headEnd/>
            <a:tailEnd/>
          </a:ln>
          <a:effectLst/>
        </p:spPr>
        <p:txBody>
          <a:bodyPr/>
          <a:lstStyle/>
          <a:p>
            <a:endParaRPr lang="en-US"/>
          </a:p>
        </p:txBody>
      </p:sp>
      <p:grpSp>
        <p:nvGrpSpPr>
          <p:cNvPr id="2" name="Group 164"/>
          <p:cNvGrpSpPr>
            <a:grpSpLocks/>
          </p:cNvGrpSpPr>
          <p:nvPr/>
        </p:nvGrpSpPr>
        <p:grpSpPr bwMode="auto">
          <a:xfrm>
            <a:off x="6324600" y="4303713"/>
            <a:ext cx="1905000" cy="1258887"/>
            <a:chOff x="3836" y="2711"/>
            <a:chExt cx="1330" cy="697"/>
          </a:xfrm>
        </p:grpSpPr>
        <p:sp>
          <p:nvSpPr>
            <p:cNvPr id="60517" name="Freeform 109"/>
            <p:cNvSpPr>
              <a:spLocks/>
            </p:cNvSpPr>
            <p:nvPr/>
          </p:nvSpPr>
          <p:spPr bwMode="auto">
            <a:xfrm flipV="1">
              <a:off x="4934" y="2711"/>
              <a:ext cx="224" cy="697"/>
            </a:xfrm>
            <a:custGeom>
              <a:avLst/>
              <a:gdLst>
                <a:gd name="T0" fmla="*/ 226 w 226"/>
                <a:gd name="T1" fmla="*/ 0 h 1134"/>
                <a:gd name="T2" fmla="*/ 226 w 226"/>
                <a:gd name="T3" fmla="*/ 1134 h 1134"/>
                <a:gd name="T4" fmla="*/ 0 w 226"/>
                <a:gd name="T5" fmla="*/ 1134 h 1134"/>
                <a:gd name="T6" fmla="*/ 0 60000 65536"/>
                <a:gd name="T7" fmla="*/ 0 60000 65536"/>
                <a:gd name="T8" fmla="*/ 0 60000 65536"/>
                <a:gd name="T9" fmla="*/ 0 w 226"/>
                <a:gd name="T10" fmla="*/ 0 h 1134"/>
                <a:gd name="T11" fmla="*/ 226 w 226"/>
                <a:gd name="T12" fmla="*/ 1134 h 1134"/>
              </a:gdLst>
              <a:ahLst/>
              <a:cxnLst>
                <a:cxn ang="T6">
                  <a:pos x="T0" y="T1"/>
                </a:cxn>
                <a:cxn ang="T7">
                  <a:pos x="T2" y="T3"/>
                </a:cxn>
                <a:cxn ang="T8">
                  <a:pos x="T4" y="T5"/>
                </a:cxn>
              </a:cxnLst>
              <a:rect l="T9" t="T10" r="T11" b="T12"/>
              <a:pathLst>
                <a:path w="226" h="1134">
                  <a:moveTo>
                    <a:pt x="226" y="0"/>
                  </a:moveTo>
                  <a:lnTo>
                    <a:pt x="226" y="1134"/>
                  </a:lnTo>
                  <a:lnTo>
                    <a:pt x="0" y="1134"/>
                  </a:lnTo>
                </a:path>
              </a:pathLst>
            </a:custGeom>
            <a:noFill/>
            <a:ln w="9525">
              <a:solidFill>
                <a:schemeClr val="tx1"/>
              </a:solidFill>
              <a:round/>
              <a:headEnd/>
              <a:tailEnd/>
            </a:ln>
            <a:effectLst/>
          </p:spPr>
          <p:txBody>
            <a:bodyPr rot="10800000"/>
            <a:lstStyle/>
            <a:p>
              <a:pPr algn="r"/>
              <a:endParaRPr lang="nl-NL" sz="2400"/>
            </a:p>
          </p:txBody>
        </p:sp>
        <p:sp>
          <p:nvSpPr>
            <p:cNvPr id="60518" name="Line 110"/>
            <p:cNvSpPr>
              <a:spLocks noChangeShapeType="1"/>
            </p:cNvSpPr>
            <p:nvPr/>
          </p:nvSpPr>
          <p:spPr bwMode="auto">
            <a:xfrm>
              <a:off x="4373" y="3004"/>
              <a:ext cx="793" cy="0"/>
            </a:xfrm>
            <a:prstGeom prst="line">
              <a:avLst/>
            </a:prstGeom>
            <a:noFill/>
            <a:ln w="9525">
              <a:solidFill>
                <a:schemeClr val="tx1"/>
              </a:solidFill>
              <a:round/>
              <a:headEnd/>
              <a:tailEnd/>
            </a:ln>
            <a:effectLst/>
          </p:spPr>
          <p:txBody>
            <a:bodyPr/>
            <a:lstStyle/>
            <a:p>
              <a:endParaRPr lang="en-US"/>
            </a:p>
          </p:txBody>
        </p:sp>
        <p:sp>
          <p:nvSpPr>
            <p:cNvPr id="60519" name="Line 111"/>
            <p:cNvSpPr>
              <a:spLocks noChangeShapeType="1"/>
            </p:cNvSpPr>
            <p:nvPr/>
          </p:nvSpPr>
          <p:spPr bwMode="auto">
            <a:xfrm>
              <a:off x="3836" y="3321"/>
              <a:ext cx="1324" cy="0"/>
            </a:xfrm>
            <a:prstGeom prst="line">
              <a:avLst/>
            </a:prstGeom>
            <a:noFill/>
            <a:ln w="9525">
              <a:solidFill>
                <a:schemeClr val="tx1"/>
              </a:solidFill>
              <a:round/>
              <a:headEnd/>
              <a:tailEnd/>
            </a:ln>
            <a:effectLst/>
          </p:spPr>
          <p:txBody>
            <a:bodyPr/>
            <a:lstStyle/>
            <a:p>
              <a:endParaRPr lang="en-US"/>
            </a:p>
          </p:txBody>
        </p:sp>
      </p:grpSp>
      <p:sp>
        <p:nvSpPr>
          <p:cNvPr id="41072" name="Text Box 112"/>
          <p:cNvSpPr txBox="1">
            <a:spLocks noChangeArrowheads="1"/>
          </p:cNvSpPr>
          <p:nvPr/>
        </p:nvSpPr>
        <p:spPr bwMode="auto">
          <a:xfrm>
            <a:off x="1130300" y="4932363"/>
            <a:ext cx="1819275" cy="466725"/>
          </a:xfrm>
          <a:prstGeom prst="rect">
            <a:avLst/>
          </a:prstGeom>
          <a:noFill/>
          <a:ln w="9525">
            <a:solidFill>
              <a:schemeClr val="bg1"/>
            </a:solidFill>
            <a:miter lim="800000"/>
            <a:headEnd/>
            <a:tailEnd/>
          </a:ln>
          <a:effectLst/>
        </p:spPr>
        <p:txBody>
          <a:bodyPr wrap="none">
            <a:spAutoFit/>
          </a:bodyPr>
          <a:lstStyle/>
          <a:p>
            <a:pPr algn="l">
              <a:defRPr/>
            </a:pPr>
            <a:r>
              <a:rPr lang="nl-BE" sz="1200" b="1">
                <a:solidFill>
                  <a:schemeClr val="bg1"/>
                </a:solidFill>
                <a:effectLst>
                  <a:outerShdw blurRad="38100" dist="38100" dir="2700000" algn="tl">
                    <a:srgbClr val="4D4D4D"/>
                  </a:outerShdw>
                </a:effectLst>
                <a:latin typeface="Arial" charset="0"/>
              </a:rPr>
              <a:t>Systolic compression</a:t>
            </a:r>
          </a:p>
          <a:p>
            <a:pPr algn="l">
              <a:defRPr/>
            </a:pPr>
            <a:r>
              <a:rPr lang="nl-BE" sz="1200" b="1">
                <a:solidFill>
                  <a:schemeClr val="bg1"/>
                </a:solidFill>
                <a:effectLst>
                  <a:outerShdw blurRad="38100" dist="38100" dir="2700000" algn="tl">
                    <a:srgbClr val="4D4D4D"/>
                  </a:outerShdw>
                </a:effectLst>
                <a:latin typeface="Arial" charset="0"/>
              </a:rPr>
              <a:t>Diastolic compression</a:t>
            </a:r>
            <a:endParaRPr lang="en-US" sz="1200" b="1">
              <a:solidFill>
                <a:schemeClr val="bg1"/>
              </a:solidFill>
              <a:effectLst>
                <a:outerShdw blurRad="38100" dist="38100" dir="2700000" algn="tl">
                  <a:srgbClr val="4D4D4D"/>
                </a:outerShdw>
              </a:effectLst>
              <a:latin typeface="Arial" charset="0"/>
            </a:endParaRPr>
          </a:p>
        </p:txBody>
      </p:sp>
      <p:sp>
        <p:nvSpPr>
          <p:cNvPr id="60521" name="Freeform 113"/>
          <p:cNvSpPr>
            <a:spLocks/>
          </p:cNvSpPr>
          <p:nvPr/>
        </p:nvSpPr>
        <p:spPr bwMode="auto">
          <a:xfrm>
            <a:off x="854075" y="5119688"/>
            <a:ext cx="273050" cy="268287"/>
          </a:xfrm>
          <a:custGeom>
            <a:avLst/>
            <a:gdLst>
              <a:gd name="T0" fmla="*/ 0 w 227"/>
              <a:gd name="T1" fmla="*/ 589 h 589"/>
              <a:gd name="T2" fmla="*/ 0 w 227"/>
              <a:gd name="T3" fmla="*/ 0 h 589"/>
              <a:gd name="T4" fmla="*/ 227 w 227"/>
              <a:gd name="T5" fmla="*/ 0 h 589"/>
              <a:gd name="T6" fmla="*/ 0 60000 65536"/>
              <a:gd name="T7" fmla="*/ 0 60000 65536"/>
              <a:gd name="T8" fmla="*/ 0 60000 65536"/>
              <a:gd name="T9" fmla="*/ 0 w 227"/>
              <a:gd name="T10" fmla="*/ 0 h 589"/>
              <a:gd name="T11" fmla="*/ 227 w 227"/>
              <a:gd name="T12" fmla="*/ 589 h 589"/>
            </a:gdLst>
            <a:ahLst/>
            <a:cxnLst>
              <a:cxn ang="T6">
                <a:pos x="T0" y="T1"/>
              </a:cxn>
              <a:cxn ang="T7">
                <a:pos x="T2" y="T3"/>
              </a:cxn>
              <a:cxn ang="T8">
                <a:pos x="T4" y="T5"/>
              </a:cxn>
            </a:cxnLst>
            <a:rect l="T9" t="T10" r="T11" b="T12"/>
            <a:pathLst>
              <a:path w="227" h="589">
                <a:moveTo>
                  <a:pt x="0" y="589"/>
                </a:moveTo>
                <a:lnTo>
                  <a:pt x="0" y="0"/>
                </a:lnTo>
                <a:lnTo>
                  <a:pt x="227" y="0"/>
                </a:lnTo>
              </a:path>
            </a:pathLst>
          </a:custGeom>
          <a:noFill/>
          <a:ln w="9525">
            <a:solidFill>
              <a:schemeClr val="bg1"/>
            </a:solidFill>
            <a:round/>
            <a:headEnd/>
            <a:tailEnd/>
          </a:ln>
          <a:effectLst/>
        </p:spPr>
        <p:txBody>
          <a:bodyPr/>
          <a:lstStyle/>
          <a:p>
            <a:pPr algn="r"/>
            <a:endParaRPr lang="nl-NL" sz="2400"/>
          </a:p>
        </p:txBody>
      </p:sp>
      <p:sp>
        <p:nvSpPr>
          <p:cNvPr id="41074" name="Text Box 114"/>
          <p:cNvSpPr txBox="1">
            <a:spLocks noChangeArrowheads="1"/>
          </p:cNvSpPr>
          <p:nvPr/>
        </p:nvSpPr>
        <p:spPr bwMode="auto">
          <a:xfrm>
            <a:off x="1130300" y="4049713"/>
            <a:ext cx="1657350" cy="650875"/>
          </a:xfrm>
          <a:prstGeom prst="rect">
            <a:avLst/>
          </a:prstGeom>
          <a:noFill/>
          <a:ln w="9525">
            <a:solidFill>
              <a:schemeClr val="bg1"/>
            </a:solidFill>
            <a:miter lim="800000"/>
            <a:headEnd/>
            <a:tailEnd/>
          </a:ln>
          <a:effectLst/>
        </p:spPr>
        <p:txBody>
          <a:bodyPr wrap="none">
            <a:spAutoFit/>
          </a:bodyPr>
          <a:lstStyle/>
          <a:p>
            <a:pPr algn="l">
              <a:defRPr/>
            </a:pPr>
            <a:r>
              <a:rPr lang="nl-BE" sz="1200" b="1">
                <a:solidFill>
                  <a:schemeClr val="bg1"/>
                </a:solidFill>
                <a:effectLst>
                  <a:outerShdw blurRad="38100" dist="38100" dir="2700000" algn="tl">
                    <a:srgbClr val="4D4D4D"/>
                  </a:outerShdw>
                </a:effectLst>
                <a:latin typeface="Arial" charset="0"/>
              </a:rPr>
              <a:t>Arterial Pressure</a:t>
            </a:r>
          </a:p>
          <a:p>
            <a:pPr algn="l">
              <a:defRPr/>
            </a:pPr>
            <a:r>
              <a:rPr lang="nl-BE" sz="1200" b="1">
                <a:solidFill>
                  <a:schemeClr val="bg1"/>
                </a:solidFill>
                <a:effectLst>
                  <a:outerShdw blurRad="38100" dist="38100" dir="2700000" algn="tl">
                    <a:srgbClr val="4D4D4D"/>
                  </a:outerShdw>
                </a:effectLst>
                <a:latin typeface="Arial" charset="0"/>
              </a:rPr>
              <a:t>Coronary pressure</a:t>
            </a:r>
          </a:p>
          <a:p>
            <a:pPr algn="l">
              <a:defRPr/>
            </a:pPr>
            <a:r>
              <a:rPr lang="nl-BE" sz="1200" b="1">
                <a:solidFill>
                  <a:schemeClr val="bg1"/>
                </a:solidFill>
                <a:effectLst>
                  <a:outerShdw blurRad="38100" dist="38100" dir="2700000" algn="tl">
                    <a:srgbClr val="4D4D4D"/>
                  </a:outerShdw>
                </a:effectLst>
                <a:latin typeface="Arial" charset="0"/>
              </a:rPr>
              <a:t>RAP, LVDP and  P</a:t>
            </a:r>
            <a:r>
              <a:rPr lang="nl-BE" sz="1200" b="1" baseline="-25000">
                <a:solidFill>
                  <a:schemeClr val="bg1"/>
                </a:solidFill>
                <a:effectLst>
                  <a:outerShdw blurRad="38100" dist="38100" dir="2700000" algn="tl">
                    <a:srgbClr val="4D4D4D"/>
                  </a:outerShdw>
                </a:effectLst>
                <a:latin typeface="Arial" charset="0"/>
              </a:rPr>
              <a:t>f=0</a:t>
            </a:r>
            <a:endParaRPr lang="en-US" sz="1200" b="1" baseline="-25000">
              <a:solidFill>
                <a:schemeClr val="bg1"/>
              </a:solidFill>
              <a:effectLst>
                <a:outerShdw blurRad="38100" dist="38100" dir="2700000" algn="tl">
                  <a:srgbClr val="4D4D4D"/>
                </a:outerShdw>
              </a:effectLst>
              <a:latin typeface="Arial" charset="0"/>
            </a:endParaRPr>
          </a:p>
        </p:txBody>
      </p:sp>
      <p:sp>
        <p:nvSpPr>
          <p:cNvPr id="60523" name="Freeform 115"/>
          <p:cNvSpPr>
            <a:spLocks/>
          </p:cNvSpPr>
          <p:nvPr/>
        </p:nvSpPr>
        <p:spPr bwMode="auto">
          <a:xfrm>
            <a:off x="854075" y="4084638"/>
            <a:ext cx="273050" cy="1327150"/>
          </a:xfrm>
          <a:custGeom>
            <a:avLst/>
            <a:gdLst>
              <a:gd name="T0" fmla="*/ 0 w 227"/>
              <a:gd name="T1" fmla="*/ 589 h 589"/>
              <a:gd name="T2" fmla="*/ 0 w 227"/>
              <a:gd name="T3" fmla="*/ 0 h 589"/>
              <a:gd name="T4" fmla="*/ 227 w 227"/>
              <a:gd name="T5" fmla="*/ 0 h 589"/>
              <a:gd name="T6" fmla="*/ 0 60000 65536"/>
              <a:gd name="T7" fmla="*/ 0 60000 65536"/>
              <a:gd name="T8" fmla="*/ 0 60000 65536"/>
              <a:gd name="T9" fmla="*/ 0 w 227"/>
              <a:gd name="T10" fmla="*/ 0 h 589"/>
              <a:gd name="T11" fmla="*/ 227 w 227"/>
              <a:gd name="T12" fmla="*/ 589 h 589"/>
            </a:gdLst>
            <a:ahLst/>
            <a:cxnLst>
              <a:cxn ang="T6">
                <a:pos x="T0" y="T1"/>
              </a:cxn>
              <a:cxn ang="T7">
                <a:pos x="T2" y="T3"/>
              </a:cxn>
              <a:cxn ang="T8">
                <a:pos x="T4" y="T5"/>
              </a:cxn>
            </a:cxnLst>
            <a:rect l="T9" t="T10" r="T11" b="T12"/>
            <a:pathLst>
              <a:path w="227" h="589">
                <a:moveTo>
                  <a:pt x="0" y="589"/>
                </a:moveTo>
                <a:lnTo>
                  <a:pt x="0" y="0"/>
                </a:lnTo>
                <a:lnTo>
                  <a:pt x="227" y="0"/>
                </a:lnTo>
              </a:path>
            </a:pathLst>
          </a:custGeom>
          <a:noFill/>
          <a:ln w="9525">
            <a:solidFill>
              <a:schemeClr val="bg1"/>
            </a:solidFill>
            <a:round/>
            <a:headEnd/>
            <a:tailEnd/>
          </a:ln>
          <a:effectLst/>
        </p:spPr>
        <p:txBody>
          <a:bodyPr/>
          <a:lstStyle/>
          <a:p>
            <a:pPr algn="r"/>
            <a:endParaRPr lang="nl-NL" sz="2400"/>
          </a:p>
        </p:txBody>
      </p:sp>
      <p:sp>
        <p:nvSpPr>
          <p:cNvPr id="60524" name="Text Box 123"/>
          <p:cNvSpPr txBox="1">
            <a:spLocks noChangeArrowheads="1"/>
          </p:cNvSpPr>
          <p:nvPr/>
        </p:nvSpPr>
        <p:spPr bwMode="auto">
          <a:xfrm>
            <a:off x="6840538" y="3109913"/>
            <a:ext cx="1060450" cy="284162"/>
          </a:xfrm>
          <a:prstGeom prst="rect">
            <a:avLst/>
          </a:prstGeom>
          <a:noFill/>
          <a:ln w="9525">
            <a:solidFill>
              <a:schemeClr val="tx1"/>
            </a:solidFill>
            <a:miter lim="800000"/>
            <a:headEnd/>
            <a:tailEnd/>
          </a:ln>
          <a:effectLst/>
        </p:spPr>
        <p:txBody>
          <a:bodyPr wrap="none">
            <a:spAutoFit/>
          </a:bodyPr>
          <a:lstStyle/>
          <a:p>
            <a:pPr algn="l"/>
            <a:r>
              <a:rPr lang="nl-BE" sz="1200" b="1"/>
              <a:t>PCO</a:t>
            </a:r>
            <a:r>
              <a:rPr lang="nl-BE" sz="1200" b="1" baseline="-25000"/>
              <a:t>2, </a:t>
            </a:r>
            <a:r>
              <a:rPr lang="nl-BE" sz="1200" b="1"/>
              <a:t>H</a:t>
            </a:r>
            <a:r>
              <a:rPr lang="nl-BE" sz="1200" b="1" baseline="30000"/>
              <a:t>+</a:t>
            </a:r>
            <a:r>
              <a:rPr lang="nl-BE" sz="1200" b="1"/>
              <a:t>, K</a:t>
            </a:r>
            <a:r>
              <a:rPr lang="nl-BE" sz="1200" b="1" baseline="30000"/>
              <a:t>+</a:t>
            </a:r>
            <a:endParaRPr lang="en-US" sz="1200" b="1" baseline="30000"/>
          </a:p>
        </p:txBody>
      </p:sp>
      <p:sp>
        <p:nvSpPr>
          <p:cNvPr id="60525" name="Text Box 124"/>
          <p:cNvSpPr txBox="1">
            <a:spLocks noChangeArrowheads="1"/>
          </p:cNvSpPr>
          <p:nvPr/>
        </p:nvSpPr>
        <p:spPr bwMode="auto">
          <a:xfrm>
            <a:off x="6587346" y="4238625"/>
            <a:ext cx="1289050" cy="284163"/>
          </a:xfrm>
          <a:prstGeom prst="rect">
            <a:avLst/>
          </a:prstGeom>
          <a:noFill/>
          <a:ln w="9525">
            <a:solidFill>
              <a:schemeClr val="tx1"/>
            </a:solidFill>
            <a:miter lim="800000"/>
            <a:headEnd/>
            <a:tailEnd/>
          </a:ln>
          <a:effectLst/>
        </p:spPr>
        <p:txBody>
          <a:bodyPr wrap="none">
            <a:spAutoFit/>
          </a:bodyPr>
          <a:lstStyle/>
          <a:p>
            <a:pPr algn="l"/>
            <a:r>
              <a:rPr lang="nl-BE" sz="1200" b="1"/>
              <a:t>Angiotensine II</a:t>
            </a:r>
            <a:endParaRPr lang="en-US" sz="1200" b="1"/>
          </a:p>
        </p:txBody>
      </p:sp>
      <p:sp>
        <p:nvSpPr>
          <p:cNvPr id="41106" name="Text Box 146"/>
          <p:cNvSpPr txBox="1">
            <a:spLocks noChangeArrowheads="1"/>
          </p:cNvSpPr>
          <p:nvPr/>
        </p:nvSpPr>
        <p:spPr bwMode="auto">
          <a:xfrm>
            <a:off x="1115616" y="836712"/>
            <a:ext cx="7068153" cy="523220"/>
          </a:xfrm>
          <a:prstGeom prst="rect">
            <a:avLst/>
          </a:prstGeom>
          <a:noFill/>
          <a:ln w="9525">
            <a:noFill/>
            <a:miter lim="800000"/>
            <a:headEnd/>
            <a:tailEnd/>
          </a:ln>
          <a:effectLst/>
        </p:spPr>
        <p:txBody>
          <a:bodyPr wrap="none">
            <a:spAutoFit/>
          </a:bodyPr>
          <a:lstStyle/>
          <a:p>
            <a:pPr algn="l">
              <a:defRPr/>
            </a:pPr>
            <a:r>
              <a:rPr lang="sr-Cyrl-RS" sz="2800" b="1" dirty="0">
                <a:effectLst>
                  <a:outerShdw blurRad="38100" dist="38100" dir="2700000" algn="tl">
                    <a:srgbClr val="FFFFFF"/>
                  </a:outerShdw>
                </a:effectLst>
              </a:rPr>
              <a:t>Контролни механизми миокардног протока</a:t>
            </a:r>
            <a:endParaRPr lang="en-US" sz="2800" b="1" dirty="0">
              <a:effectLst>
                <a:outerShdw blurRad="38100" dist="38100" dir="2700000" algn="tl">
                  <a:srgbClr val="FFFFFF"/>
                </a:outerShdw>
              </a:effectLst>
            </a:endParaRPr>
          </a:p>
        </p:txBody>
      </p:sp>
      <p:sp>
        <p:nvSpPr>
          <p:cNvPr id="60527" name="Line 147"/>
          <p:cNvSpPr>
            <a:spLocks noChangeShapeType="1"/>
          </p:cNvSpPr>
          <p:nvPr/>
        </p:nvSpPr>
        <p:spPr bwMode="auto">
          <a:xfrm flipH="1" flipV="1">
            <a:off x="7245350" y="2771775"/>
            <a:ext cx="927100" cy="0"/>
          </a:xfrm>
          <a:prstGeom prst="line">
            <a:avLst/>
          </a:prstGeom>
          <a:noFill/>
          <a:ln w="9525">
            <a:solidFill>
              <a:schemeClr val="tx1"/>
            </a:solidFill>
            <a:round/>
            <a:headEnd/>
            <a:tailEnd/>
          </a:ln>
          <a:effectLst/>
        </p:spPr>
        <p:txBody>
          <a:bodyPr/>
          <a:lstStyle/>
          <a:p>
            <a:endParaRPr lang="en-US"/>
          </a:p>
        </p:txBody>
      </p:sp>
      <p:sp>
        <p:nvSpPr>
          <p:cNvPr id="41112" name="Text Box 152"/>
          <p:cNvSpPr txBox="1">
            <a:spLocks noChangeArrowheads="1"/>
          </p:cNvSpPr>
          <p:nvPr/>
        </p:nvSpPr>
        <p:spPr bwMode="auto">
          <a:xfrm>
            <a:off x="1155700" y="2847975"/>
            <a:ext cx="1279525" cy="284163"/>
          </a:xfrm>
          <a:prstGeom prst="rect">
            <a:avLst/>
          </a:prstGeom>
          <a:noFill/>
          <a:ln w="9525">
            <a:solidFill>
              <a:schemeClr val="tx1"/>
            </a:solidFill>
            <a:miter lim="800000"/>
            <a:headEnd/>
            <a:tailEnd/>
          </a:ln>
          <a:effectLst/>
        </p:spPr>
        <p:txBody>
          <a:bodyPr wrap="none">
            <a:spAutoFit/>
          </a:bodyPr>
          <a:lstStyle/>
          <a:p>
            <a:pPr algn="l">
              <a:defRPr/>
            </a:pPr>
            <a:r>
              <a:rPr lang="nl-BE" sz="1200" b="1" dirty="0">
                <a:effectLst>
                  <a:outerShdw blurRad="38100" dist="38100" dir="2700000" algn="tl">
                    <a:srgbClr val="FFFFFF"/>
                  </a:outerShdw>
                </a:effectLst>
                <a:latin typeface="Arial" charset="0"/>
              </a:rPr>
              <a:t>Acethylcholine</a:t>
            </a:r>
            <a:endParaRPr lang="en-US" sz="1200" b="1" dirty="0">
              <a:effectLst>
                <a:outerShdw blurRad="38100" dist="38100" dir="2700000" algn="tl">
                  <a:srgbClr val="FFFFFF"/>
                </a:outerShdw>
              </a:effectLst>
              <a:latin typeface="Arial" charset="0"/>
            </a:endParaRPr>
          </a:p>
        </p:txBody>
      </p:sp>
      <p:sp>
        <p:nvSpPr>
          <p:cNvPr id="60531" name="Freeform 153"/>
          <p:cNvSpPr>
            <a:spLocks/>
          </p:cNvSpPr>
          <p:nvPr/>
        </p:nvSpPr>
        <p:spPr bwMode="auto">
          <a:xfrm>
            <a:off x="798513" y="1973263"/>
            <a:ext cx="327025" cy="1042987"/>
          </a:xfrm>
          <a:custGeom>
            <a:avLst/>
            <a:gdLst>
              <a:gd name="T0" fmla="*/ 0 w 272"/>
              <a:gd name="T1" fmla="*/ 0 h 907"/>
              <a:gd name="T2" fmla="*/ 0 w 272"/>
              <a:gd name="T3" fmla="*/ 907 h 907"/>
              <a:gd name="T4" fmla="*/ 272 w 272"/>
              <a:gd name="T5" fmla="*/ 907 h 907"/>
              <a:gd name="T6" fmla="*/ 0 60000 65536"/>
              <a:gd name="T7" fmla="*/ 0 60000 65536"/>
              <a:gd name="T8" fmla="*/ 0 60000 65536"/>
              <a:gd name="T9" fmla="*/ 0 w 272"/>
              <a:gd name="T10" fmla="*/ 0 h 907"/>
              <a:gd name="T11" fmla="*/ 272 w 272"/>
              <a:gd name="T12" fmla="*/ 907 h 907"/>
            </a:gdLst>
            <a:ahLst/>
            <a:cxnLst>
              <a:cxn ang="T6">
                <a:pos x="T0" y="T1"/>
              </a:cxn>
              <a:cxn ang="T7">
                <a:pos x="T2" y="T3"/>
              </a:cxn>
              <a:cxn ang="T8">
                <a:pos x="T4" y="T5"/>
              </a:cxn>
            </a:cxnLst>
            <a:rect l="T9" t="T10" r="T11" b="T12"/>
            <a:pathLst>
              <a:path w="272" h="907">
                <a:moveTo>
                  <a:pt x="0" y="0"/>
                </a:moveTo>
                <a:lnTo>
                  <a:pt x="0" y="907"/>
                </a:lnTo>
                <a:lnTo>
                  <a:pt x="272" y="907"/>
                </a:lnTo>
              </a:path>
            </a:pathLst>
          </a:custGeom>
          <a:noFill/>
          <a:ln w="9525">
            <a:solidFill>
              <a:schemeClr val="tx1"/>
            </a:solidFill>
            <a:round/>
            <a:headEnd/>
            <a:tailEnd/>
          </a:ln>
          <a:effectLst/>
        </p:spPr>
        <p:txBody>
          <a:bodyPr/>
          <a:lstStyle/>
          <a:p>
            <a:pPr algn="r"/>
            <a:endParaRPr lang="nl-NL" sz="2400"/>
          </a:p>
        </p:txBody>
      </p:sp>
      <p:sp>
        <p:nvSpPr>
          <p:cNvPr id="60532" name="Line 154"/>
          <p:cNvSpPr>
            <a:spLocks noChangeShapeType="1"/>
          </p:cNvSpPr>
          <p:nvPr/>
        </p:nvSpPr>
        <p:spPr bwMode="auto">
          <a:xfrm>
            <a:off x="788988" y="2381250"/>
            <a:ext cx="381000" cy="0"/>
          </a:xfrm>
          <a:prstGeom prst="line">
            <a:avLst/>
          </a:prstGeom>
          <a:noFill/>
          <a:ln w="9525">
            <a:solidFill>
              <a:schemeClr val="tx1"/>
            </a:solidFill>
            <a:round/>
            <a:headEnd/>
            <a:tailEnd/>
          </a:ln>
          <a:effectLst/>
        </p:spPr>
        <p:txBody>
          <a:bodyPr/>
          <a:lstStyle/>
          <a:p>
            <a:endParaRPr lang="en-US"/>
          </a:p>
        </p:txBody>
      </p:sp>
      <p:sp>
        <p:nvSpPr>
          <p:cNvPr id="41115" name="Text Box 155"/>
          <p:cNvSpPr txBox="1">
            <a:spLocks noChangeArrowheads="1"/>
          </p:cNvSpPr>
          <p:nvPr/>
        </p:nvSpPr>
        <p:spPr bwMode="auto">
          <a:xfrm>
            <a:off x="1130300" y="4932363"/>
            <a:ext cx="1819275" cy="466725"/>
          </a:xfrm>
          <a:prstGeom prst="rect">
            <a:avLst/>
          </a:prstGeom>
          <a:noFill/>
          <a:ln w="9525">
            <a:solidFill>
              <a:schemeClr val="tx1"/>
            </a:solidFill>
            <a:miter lim="800000"/>
            <a:headEnd/>
            <a:tailEnd/>
          </a:ln>
          <a:effectLst/>
        </p:spPr>
        <p:txBody>
          <a:bodyPr wrap="none">
            <a:spAutoFit/>
          </a:bodyPr>
          <a:lstStyle/>
          <a:p>
            <a:pPr algn="l">
              <a:defRPr/>
            </a:pPr>
            <a:r>
              <a:rPr lang="nl-BE" sz="1200" b="1">
                <a:effectLst>
                  <a:outerShdw blurRad="38100" dist="38100" dir="2700000" algn="tl">
                    <a:srgbClr val="FFFFFF"/>
                  </a:outerShdw>
                </a:effectLst>
                <a:latin typeface="Arial" charset="0"/>
              </a:rPr>
              <a:t>Systolic compression</a:t>
            </a:r>
          </a:p>
          <a:p>
            <a:pPr algn="l">
              <a:defRPr/>
            </a:pPr>
            <a:r>
              <a:rPr lang="nl-BE" sz="1200" b="1">
                <a:effectLst>
                  <a:outerShdw blurRad="38100" dist="38100" dir="2700000" algn="tl">
                    <a:srgbClr val="FFFFFF"/>
                  </a:outerShdw>
                </a:effectLst>
                <a:latin typeface="Arial" charset="0"/>
              </a:rPr>
              <a:t>Diastolic compression</a:t>
            </a:r>
            <a:endParaRPr lang="en-US" sz="1200" b="1">
              <a:effectLst>
                <a:outerShdw blurRad="38100" dist="38100" dir="2700000" algn="tl">
                  <a:srgbClr val="FFFFFF"/>
                </a:outerShdw>
              </a:effectLst>
              <a:latin typeface="Arial" charset="0"/>
            </a:endParaRPr>
          </a:p>
        </p:txBody>
      </p:sp>
      <p:sp>
        <p:nvSpPr>
          <p:cNvPr id="60534" name="Freeform 156"/>
          <p:cNvSpPr>
            <a:spLocks/>
          </p:cNvSpPr>
          <p:nvPr/>
        </p:nvSpPr>
        <p:spPr bwMode="auto">
          <a:xfrm>
            <a:off x="854075" y="5119688"/>
            <a:ext cx="273050" cy="268287"/>
          </a:xfrm>
          <a:custGeom>
            <a:avLst/>
            <a:gdLst>
              <a:gd name="T0" fmla="*/ 0 w 227"/>
              <a:gd name="T1" fmla="*/ 589 h 589"/>
              <a:gd name="T2" fmla="*/ 0 w 227"/>
              <a:gd name="T3" fmla="*/ 0 h 589"/>
              <a:gd name="T4" fmla="*/ 227 w 227"/>
              <a:gd name="T5" fmla="*/ 0 h 589"/>
              <a:gd name="T6" fmla="*/ 0 60000 65536"/>
              <a:gd name="T7" fmla="*/ 0 60000 65536"/>
              <a:gd name="T8" fmla="*/ 0 60000 65536"/>
              <a:gd name="T9" fmla="*/ 0 w 227"/>
              <a:gd name="T10" fmla="*/ 0 h 589"/>
              <a:gd name="T11" fmla="*/ 227 w 227"/>
              <a:gd name="T12" fmla="*/ 589 h 589"/>
            </a:gdLst>
            <a:ahLst/>
            <a:cxnLst>
              <a:cxn ang="T6">
                <a:pos x="T0" y="T1"/>
              </a:cxn>
              <a:cxn ang="T7">
                <a:pos x="T2" y="T3"/>
              </a:cxn>
              <a:cxn ang="T8">
                <a:pos x="T4" y="T5"/>
              </a:cxn>
            </a:cxnLst>
            <a:rect l="T9" t="T10" r="T11" b="T12"/>
            <a:pathLst>
              <a:path w="227" h="589">
                <a:moveTo>
                  <a:pt x="0" y="589"/>
                </a:moveTo>
                <a:lnTo>
                  <a:pt x="0" y="0"/>
                </a:lnTo>
                <a:lnTo>
                  <a:pt x="227" y="0"/>
                </a:lnTo>
              </a:path>
            </a:pathLst>
          </a:custGeom>
          <a:noFill/>
          <a:ln w="9525">
            <a:solidFill>
              <a:schemeClr val="tx1"/>
            </a:solidFill>
            <a:round/>
            <a:headEnd/>
            <a:tailEnd/>
          </a:ln>
          <a:effectLst/>
        </p:spPr>
        <p:txBody>
          <a:bodyPr/>
          <a:lstStyle/>
          <a:p>
            <a:pPr algn="r"/>
            <a:endParaRPr lang="nl-NL" sz="2400"/>
          </a:p>
        </p:txBody>
      </p:sp>
      <p:sp>
        <p:nvSpPr>
          <p:cNvPr id="41117" name="Text Box 157"/>
          <p:cNvSpPr txBox="1">
            <a:spLocks noChangeArrowheads="1"/>
          </p:cNvSpPr>
          <p:nvPr/>
        </p:nvSpPr>
        <p:spPr bwMode="auto">
          <a:xfrm>
            <a:off x="1130300" y="4049713"/>
            <a:ext cx="1657350" cy="650875"/>
          </a:xfrm>
          <a:prstGeom prst="rect">
            <a:avLst/>
          </a:prstGeom>
          <a:noFill/>
          <a:ln w="9525">
            <a:solidFill>
              <a:schemeClr val="tx1"/>
            </a:solidFill>
            <a:miter lim="800000"/>
            <a:headEnd/>
            <a:tailEnd/>
          </a:ln>
          <a:effectLst/>
        </p:spPr>
        <p:txBody>
          <a:bodyPr wrap="none">
            <a:spAutoFit/>
          </a:bodyPr>
          <a:lstStyle/>
          <a:p>
            <a:pPr algn="l">
              <a:defRPr/>
            </a:pPr>
            <a:r>
              <a:rPr lang="nl-BE" sz="1200" b="1" dirty="0">
                <a:effectLst>
                  <a:outerShdw blurRad="38100" dist="38100" dir="2700000" algn="tl">
                    <a:srgbClr val="FFFFFF"/>
                  </a:outerShdw>
                </a:effectLst>
                <a:latin typeface="Arial" charset="0"/>
              </a:rPr>
              <a:t>Arterial Pressure</a:t>
            </a:r>
          </a:p>
          <a:p>
            <a:pPr algn="l">
              <a:defRPr/>
            </a:pPr>
            <a:r>
              <a:rPr lang="nl-BE" sz="1200" b="1" dirty="0">
                <a:effectLst>
                  <a:outerShdw blurRad="38100" dist="38100" dir="2700000" algn="tl">
                    <a:srgbClr val="FFFFFF"/>
                  </a:outerShdw>
                </a:effectLst>
                <a:latin typeface="Arial" charset="0"/>
              </a:rPr>
              <a:t>Coronary pressure</a:t>
            </a:r>
          </a:p>
          <a:p>
            <a:pPr algn="l">
              <a:defRPr/>
            </a:pPr>
            <a:r>
              <a:rPr lang="nl-BE" sz="1200" b="1" dirty="0">
                <a:effectLst>
                  <a:outerShdw blurRad="38100" dist="38100" dir="2700000" algn="tl">
                    <a:srgbClr val="FFFFFF"/>
                  </a:outerShdw>
                </a:effectLst>
                <a:latin typeface="Arial" charset="0"/>
              </a:rPr>
              <a:t>RAP, LVDP and  P</a:t>
            </a:r>
            <a:r>
              <a:rPr lang="nl-BE" sz="1200" b="1" baseline="-25000" dirty="0">
                <a:effectLst>
                  <a:outerShdw blurRad="38100" dist="38100" dir="2700000" algn="tl">
                    <a:srgbClr val="FFFFFF"/>
                  </a:outerShdw>
                </a:effectLst>
                <a:latin typeface="Arial" charset="0"/>
              </a:rPr>
              <a:t>f=0</a:t>
            </a:r>
            <a:endParaRPr lang="en-US" sz="1200" b="1" baseline="-25000" dirty="0">
              <a:effectLst>
                <a:outerShdw blurRad="38100" dist="38100" dir="2700000" algn="tl">
                  <a:srgbClr val="FFFFFF"/>
                </a:outerShdw>
              </a:effectLst>
              <a:latin typeface="Arial" charset="0"/>
            </a:endParaRPr>
          </a:p>
        </p:txBody>
      </p:sp>
      <p:sp>
        <p:nvSpPr>
          <p:cNvPr id="60536" name="Freeform 158"/>
          <p:cNvSpPr>
            <a:spLocks/>
          </p:cNvSpPr>
          <p:nvPr/>
        </p:nvSpPr>
        <p:spPr bwMode="auto">
          <a:xfrm>
            <a:off x="854075" y="4084638"/>
            <a:ext cx="273050" cy="1327150"/>
          </a:xfrm>
          <a:custGeom>
            <a:avLst/>
            <a:gdLst>
              <a:gd name="T0" fmla="*/ 0 w 227"/>
              <a:gd name="T1" fmla="*/ 589 h 589"/>
              <a:gd name="T2" fmla="*/ 0 w 227"/>
              <a:gd name="T3" fmla="*/ 0 h 589"/>
              <a:gd name="T4" fmla="*/ 227 w 227"/>
              <a:gd name="T5" fmla="*/ 0 h 589"/>
              <a:gd name="T6" fmla="*/ 0 60000 65536"/>
              <a:gd name="T7" fmla="*/ 0 60000 65536"/>
              <a:gd name="T8" fmla="*/ 0 60000 65536"/>
              <a:gd name="T9" fmla="*/ 0 w 227"/>
              <a:gd name="T10" fmla="*/ 0 h 589"/>
              <a:gd name="T11" fmla="*/ 227 w 227"/>
              <a:gd name="T12" fmla="*/ 589 h 589"/>
            </a:gdLst>
            <a:ahLst/>
            <a:cxnLst>
              <a:cxn ang="T6">
                <a:pos x="T0" y="T1"/>
              </a:cxn>
              <a:cxn ang="T7">
                <a:pos x="T2" y="T3"/>
              </a:cxn>
              <a:cxn ang="T8">
                <a:pos x="T4" y="T5"/>
              </a:cxn>
            </a:cxnLst>
            <a:rect l="T9" t="T10" r="T11" b="T12"/>
            <a:pathLst>
              <a:path w="227" h="589">
                <a:moveTo>
                  <a:pt x="0" y="589"/>
                </a:moveTo>
                <a:lnTo>
                  <a:pt x="0" y="0"/>
                </a:lnTo>
                <a:lnTo>
                  <a:pt x="227" y="0"/>
                </a:lnTo>
              </a:path>
            </a:pathLst>
          </a:custGeom>
          <a:noFill/>
          <a:ln w="9525">
            <a:solidFill>
              <a:schemeClr val="tx1"/>
            </a:solidFill>
            <a:round/>
            <a:headEnd/>
            <a:tailEnd/>
          </a:ln>
          <a:effectLst/>
        </p:spPr>
        <p:txBody>
          <a:bodyPr/>
          <a:lstStyle/>
          <a:p>
            <a:pPr algn="r"/>
            <a:endParaRPr lang="nl-NL" sz="2400"/>
          </a:p>
        </p:txBody>
      </p:sp>
      <p:sp>
        <p:nvSpPr>
          <p:cNvPr id="41046" name="Oval 86"/>
          <p:cNvSpPr>
            <a:spLocks noChangeArrowheads="1"/>
          </p:cNvSpPr>
          <p:nvPr/>
        </p:nvSpPr>
        <p:spPr bwMode="auto">
          <a:xfrm>
            <a:off x="2506663" y="1522413"/>
            <a:ext cx="3879850" cy="3800475"/>
          </a:xfrm>
          <a:prstGeom prst="ellipse">
            <a:avLst/>
          </a:prstGeom>
          <a:solidFill>
            <a:srgbClr val="FF6600"/>
          </a:solidFill>
          <a:ln w="9525">
            <a:solidFill>
              <a:schemeClr val="bg1"/>
            </a:solidFill>
            <a:round/>
            <a:headEnd/>
            <a:tailEnd/>
          </a:ln>
          <a:effectLst/>
        </p:spPr>
        <p:txBody>
          <a:bodyPr wrap="none" anchor="ctr"/>
          <a:lstStyle/>
          <a:p>
            <a:pPr>
              <a:defRPr/>
            </a:pPr>
            <a:endParaRPr lang="nl-NL" b="1">
              <a:solidFill>
                <a:schemeClr val="bg1"/>
              </a:solidFill>
              <a:effectLst>
                <a:outerShdw blurRad="38100" dist="38100" dir="2700000" algn="tl">
                  <a:srgbClr val="000000"/>
                </a:outerShdw>
              </a:effectLst>
              <a:latin typeface="Arial" charset="0"/>
            </a:endParaRPr>
          </a:p>
        </p:txBody>
      </p:sp>
      <p:sp>
        <p:nvSpPr>
          <p:cNvPr id="60538" name="Freeform 87"/>
          <p:cNvSpPr>
            <a:spLocks/>
          </p:cNvSpPr>
          <p:nvPr/>
        </p:nvSpPr>
        <p:spPr bwMode="auto">
          <a:xfrm>
            <a:off x="2752725" y="2333625"/>
            <a:ext cx="1804988" cy="2932113"/>
          </a:xfrm>
          <a:custGeom>
            <a:avLst/>
            <a:gdLst>
              <a:gd name="T0" fmla="*/ 478 w 1499"/>
              <a:gd name="T1" fmla="*/ 219 h 2380"/>
              <a:gd name="T2" fmla="*/ 225 w 1499"/>
              <a:gd name="T3" fmla="*/ 569 h 2380"/>
              <a:gd name="T4" fmla="*/ 129 w 1499"/>
              <a:gd name="T5" fmla="*/ 822 h 2380"/>
              <a:gd name="T6" fmla="*/ 31 w 1499"/>
              <a:gd name="T7" fmla="*/ 1343 h 2380"/>
              <a:gd name="T8" fmla="*/ 313 w 1499"/>
              <a:gd name="T9" fmla="*/ 1864 h 2380"/>
              <a:gd name="T10" fmla="*/ 844 w 1499"/>
              <a:gd name="T11" fmla="*/ 2253 h 2380"/>
              <a:gd name="T12" fmla="*/ 1446 w 1499"/>
              <a:gd name="T13" fmla="*/ 2349 h 2380"/>
              <a:gd name="T14" fmla="*/ 1159 w 1499"/>
              <a:gd name="T15" fmla="*/ 2065 h 2380"/>
              <a:gd name="T16" fmla="*/ 917 w 1499"/>
              <a:gd name="T17" fmla="*/ 1784 h 2380"/>
              <a:gd name="T18" fmla="*/ 514 w 1499"/>
              <a:gd name="T19" fmla="*/ 1423 h 2380"/>
              <a:gd name="T20" fmla="*/ 474 w 1499"/>
              <a:gd name="T21" fmla="*/ 983 h 2380"/>
              <a:gd name="T22" fmla="*/ 595 w 1499"/>
              <a:gd name="T23" fmla="*/ 422 h 2380"/>
              <a:gd name="T24" fmla="*/ 876 w 1499"/>
              <a:gd name="T25" fmla="*/ 182 h 2380"/>
              <a:gd name="T26" fmla="*/ 876 w 1499"/>
              <a:gd name="T27" fmla="*/ 21 h 2380"/>
              <a:gd name="T28" fmla="*/ 635 w 1499"/>
              <a:gd name="T29" fmla="*/ 61 h 2380"/>
              <a:gd name="T30" fmla="*/ 478 w 1499"/>
              <a:gd name="T31" fmla="*/ 219 h 23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99"/>
              <a:gd name="T49" fmla="*/ 0 h 2380"/>
              <a:gd name="T50" fmla="*/ 1499 w 1499"/>
              <a:gd name="T51" fmla="*/ 2380 h 23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99" h="2380">
                <a:moveTo>
                  <a:pt x="478" y="219"/>
                </a:moveTo>
                <a:cubicBezTo>
                  <a:pt x="410" y="304"/>
                  <a:pt x="283" y="469"/>
                  <a:pt x="225" y="569"/>
                </a:cubicBezTo>
                <a:cubicBezTo>
                  <a:pt x="167" y="669"/>
                  <a:pt x="161" y="693"/>
                  <a:pt x="129" y="822"/>
                </a:cubicBezTo>
                <a:cubicBezTo>
                  <a:pt x="97" y="951"/>
                  <a:pt x="0" y="1169"/>
                  <a:pt x="31" y="1343"/>
                </a:cubicBezTo>
                <a:cubicBezTo>
                  <a:pt x="62" y="1517"/>
                  <a:pt x="178" y="1712"/>
                  <a:pt x="313" y="1864"/>
                </a:cubicBezTo>
                <a:cubicBezTo>
                  <a:pt x="448" y="2016"/>
                  <a:pt x="655" y="2172"/>
                  <a:pt x="844" y="2253"/>
                </a:cubicBezTo>
                <a:cubicBezTo>
                  <a:pt x="1033" y="2334"/>
                  <a:pt x="1393" y="2380"/>
                  <a:pt x="1446" y="2349"/>
                </a:cubicBezTo>
                <a:cubicBezTo>
                  <a:pt x="1499" y="2318"/>
                  <a:pt x="1247" y="2159"/>
                  <a:pt x="1159" y="2065"/>
                </a:cubicBezTo>
                <a:cubicBezTo>
                  <a:pt x="1071" y="1971"/>
                  <a:pt x="1025" y="1891"/>
                  <a:pt x="917" y="1784"/>
                </a:cubicBezTo>
                <a:cubicBezTo>
                  <a:pt x="810" y="1677"/>
                  <a:pt x="588" y="1557"/>
                  <a:pt x="514" y="1423"/>
                </a:cubicBezTo>
                <a:cubicBezTo>
                  <a:pt x="441" y="1290"/>
                  <a:pt x="461" y="1150"/>
                  <a:pt x="474" y="983"/>
                </a:cubicBezTo>
                <a:cubicBezTo>
                  <a:pt x="488" y="816"/>
                  <a:pt x="528" y="555"/>
                  <a:pt x="595" y="422"/>
                </a:cubicBezTo>
                <a:cubicBezTo>
                  <a:pt x="662" y="288"/>
                  <a:pt x="829" y="249"/>
                  <a:pt x="876" y="182"/>
                </a:cubicBezTo>
                <a:cubicBezTo>
                  <a:pt x="923" y="114"/>
                  <a:pt x="916" y="41"/>
                  <a:pt x="876" y="21"/>
                </a:cubicBezTo>
                <a:cubicBezTo>
                  <a:pt x="836" y="0"/>
                  <a:pt x="701" y="28"/>
                  <a:pt x="635" y="61"/>
                </a:cubicBezTo>
                <a:cubicBezTo>
                  <a:pt x="569" y="94"/>
                  <a:pt x="546" y="134"/>
                  <a:pt x="478" y="219"/>
                </a:cubicBezTo>
                <a:close/>
              </a:path>
            </a:pathLst>
          </a:custGeom>
          <a:gradFill rotWithShape="1">
            <a:gsLst>
              <a:gs pos="0">
                <a:schemeClr val="tx1"/>
              </a:gs>
              <a:gs pos="100000">
                <a:srgbClr val="FF0000"/>
              </a:gs>
            </a:gsLst>
            <a:lin ang="5400000" scaled="1"/>
          </a:gradFill>
          <a:ln w="9525">
            <a:solidFill>
              <a:schemeClr val="tx1"/>
            </a:solidFill>
            <a:round/>
            <a:headEnd/>
            <a:tailEnd/>
          </a:ln>
          <a:effectLst/>
        </p:spPr>
        <p:txBody>
          <a:bodyPr/>
          <a:lstStyle/>
          <a:p>
            <a:pPr algn="r"/>
            <a:endParaRPr lang="nl-NL" sz="2400"/>
          </a:p>
        </p:txBody>
      </p:sp>
      <p:sp>
        <p:nvSpPr>
          <p:cNvPr id="60539" name="Freeform 88"/>
          <p:cNvSpPr>
            <a:spLocks/>
          </p:cNvSpPr>
          <p:nvPr/>
        </p:nvSpPr>
        <p:spPr bwMode="auto">
          <a:xfrm>
            <a:off x="3857625" y="2012950"/>
            <a:ext cx="1955800" cy="996950"/>
          </a:xfrm>
          <a:custGeom>
            <a:avLst/>
            <a:gdLst>
              <a:gd name="T0" fmla="*/ 40 w 1622"/>
              <a:gd name="T1" fmla="*/ 201 h 809"/>
              <a:gd name="T2" fmla="*/ 32 w 1622"/>
              <a:gd name="T3" fmla="*/ 410 h 809"/>
              <a:gd name="T4" fmla="*/ 233 w 1622"/>
              <a:gd name="T5" fmla="*/ 331 h 809"/>
              <a:gd name="T6" fmla="*/ 591 w 1622"/>
              <a:gd name="T7" fmla="*/ 331 h 809"/>
              <a:gd name="T8" fmla="*/ 992 w 1622"/>
              <a:gd name="T9" fmla="*/ 445 h 809"/>
              <a:gd name="T10" fmla="*/ 1327 w 1622"/>
              <a:gd name="T11" fmla="*/ 642 h 809"/>
              <a:gd name="T12" fmla="*/ 1448 w 1622"/>
              <a:gd name="T13" fmla="*/ 802 h 809"/>
              <a:gd name="T14" fmla="*/ 1609 w 1622"/>
              <a:gd name="T15" fmla="*/ 601 h 809"/>
              <a:gd name="T16" fmla="*/ 1528 w 1622"/>
              <a:gd name="T17" fmla="*/ 481 h 809"/>
              <a:gd name="T18" fmla="*/ 1287 w 1622"/>
              <a:gd name="T19" fmla="*/ 201 h 809"/>
              <a:gd name="T20" fmla="*/ 925 w 1622"/>
              <a:gd name="T21" fmla="*/ 40 h 809"/>
              <a:gd name="T22" fmla="*/ 523 w 1622"/>
              <a:gd name="T23" fmla="*/ 0 h 809"/>
              <a:gd name="T24" fmla="*/ 201 w 1622"/>
              <a:gd name="T25" fmla="*/ 40 h 809"/>
              <a:gd name="T26" fmla="*/ 40 w 1622"/>
              <a:gd name="T27" fmla="*/ 201 h 8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2"/>
              <a:gd name="T43" fmla="*/ 0 h 809"/>
              <a:gd name="T44" fmla="*/ 1622 w 1622"/>
              <a:gd name="T45" fmla="*/ 809 h 8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2" h="809">
                <a:moveTo>
                  <a:pt x="40" y="201"/>
                </a:moveTo>
                <a:cubicBezTo>
                  <a:pt x="12" y="263"/>
                  <a:pt x="0" y="388"/>
                  <a:pt x="32" y="410"/>
                </a:cubicBezTo>
                <a:cubicBezTo>
                  <a:pt x="64" y="432"/>
                  <a:pt x="140" y="344"/>
                  <a:pt x="233" y="331"/>
                </a:cubicBezTo>
                <a:cubicBezTo>
                  <a:pt x="326" y="318"/>
                  <a:pt x="465" y="312"/>
                  <a:pt x="591" y="331"/>
                </a:cubicBezTo>
                <a:cubicBezTo>
                  <a:pt x="717" y="350"/>
                  <a:pt x="869" y="393"/>
                  <a:pt x="992" y="445"/>
                </a:cubicBezTo>
                <a:cubicBezTo>
                  <a:pt x="1115" y="497"/>
                  <a:pt x="1251" y="583"/>
                  <a:pt x="1327" y="642"/>
                </a:cubicBezTo>
                <a:cubicBezTo>
                  <a:pt x="1403" y="701"/>
                  <a:pt x="1401" y="809"/>
                  <a:pt x="1448" y="802"/>
                </a:cubicBezTo>
                <a:cubicBezTo>
                  <a:pt x="1495" y="795"/>
                  <a:pt x="1595" y="654"/>
                  <a:pt x="1609" y="601"/>
                </a:cubicBezTo>
                <a:cubicBezTo>
                  <a:pt x="1622" y="548"/>
                  <a:pt x="1581" y="547"/>
                  <a:pt x="1528" y="481"/>
                </a:cubicBezTo>
                <a:cubicBezTo>
                  <a:pt x="1475" y="415"/>
                  <a:pt x="1387" y="274"/>
                  <a:pt x="1287" y="201"/>
                </a:cubicBezTo>
                <a:cubicBezTo>
                  <a:pt x="1187" y="127"/>
                  <a:pt x="1053" y="73"/>
                  <a:pt x="925" y="40"/>
                </a:cubicBezTo>
                <a:cubicBezTo>
                  <a:pt x="798" y="6"/>
                  <a:pt x="643" y="0"/>
                  <a:pt x="523" y="0"/>
                </a:cubicBezTo>
                <a:cubicBezTo>
                  <a:pt x="402" y="0"/>
                  <a:pt x="275" y="6"/>
                  <a:pt x="201" y="40"/>
                </a:cubicBezTo>
                <a:cubicBezTo>
                  <a:pt x="127" y="73"/>
                  <a:pt x="74" y="154"/>
                  <a:pt x="40" y="201"/>
                </a:cubicBezTo>
                <a:close/>
              </a:path>
            </a:pathLst>
          </a:custGeom>
          <a:gradFill rotWithShape="1">
            <a:gsLst>
              <a:gs pos="0">
                <a:schemeClr val="tx1"/>
              </a:gs>
              <a:gs pos="100000">
                <a:srgbClr val="FF0000"/>
              </a:gs>
            </a:gsLst>
            <a:lin ang="5400000" scaled="1"/>
          </a:gradFill>
          <a:ln w="9525">
            <a:solidFill>
              <a:schemeClr val="tx1"/>
            </a:solidFill>
            <a:round/>
            <a:headEnd/>
            <a:tailEnd/>
          </a:ln>
          <a:effectLst/>
        </p:spPr>
        <p:txBody>
          <a:bodyPr/>
          <a:lstStyle/>
          <a:p>
            <a:pPr algn="r"/>
            <a:endParaRPr lang="nl-NL" sz="2400"/>
          </a:p>
        </p:txBody>
      </p:sp>
      <p:sp>
        <p:nvSpPr>
          <p:cNvPr id="60540" name="Freeform 89"/>
          <p:cNvSpPr>
            <a:spLocks/>
          </p:cNvSpPr>
          <p:nvPr/>
        </p:nvSpPr>
        <p:spPr bwMode="auto">
          <a:xfrm>
            <a:off x="4805363" y="2833688"/>
            <a:ext cx="1354137" cy="1827212"/>
          </a:xfrm>
          <a:custGeom>
            <a:avLst/>
            <a:gdLst>
              <a:gd name="T0" fmla="*/ 431 w 1124"/>
              <a:gd name="T1" fmla="*/ 20 h 1482"/>
              <a:gd name="T2" fmla="*/ 633 w 1124"/>
              <a:gd name="T3" fmla="*/ 221 h 1482"/>
              <a:gd name="T4" fmla="*/ 714 w 1124"/>
              <a:gd name="T5" fmla="*/ 502 h 1482"/>
              <a:gd name="T6" fmla="*/ 688 w 1124"/>
              <a:gd name="T7" fmla="*/ 843 h 1482"/>
              <a:gd name="T8" fmla="*/ 496 w 1124"/>
              <a:gd name="T9" fmla="*/ 1140 h 1482"/>
              <a:gd name="T10" fmla="*/ 42 w 1124"/>
              <a:gd name="T11" fmla="*/ 1445 h 1482"/>
              <a:gd name="T12" fmla="*/ 749 w 1124"/>
              <a:gd name="T13" fmla="*/ 1358 h 1482"/>
              <a:gd name="T14" fmla="*/ 1076 w 1124"/>
              <a:gd name="T15" fmla="*/ 702 h 1482"/>
              <a:gd name="T16" fmla="*/ 1036 w 1124"/>
              <a:gd name="T17" fmla="*/ 341 h 1482"/>
              <a:gd name="T18" fmla="*/ 834 w 1124"/>
              <a:gd name="T19" fmla="*/ 181 h 1482"/>
              <a:gd name="T20" fmla="*/ 593 w 1124"/>
              <a:gd name="T21" fmla="*/ 101 h 1482"/>
              <a:gd name="T22" fmla="*/ 431 w 1124"/>
              <a:gd name="T23" fmla="*/ 20 h 14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24"/>
              <a:gd name="T37" fmla="*/ 0 h 1482"/>
              <a:gd name="T38" fmla="*/ 1124 w 1124"/>
              <a:gd name="T39" fmla="*/ 1482 h 14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24" h="1482">
                <a:moveTo>
                  <a:pt x="431" y="20"/>
                </a:moveTo>
                <a:cubicBezTo>
                  <a:pt x="437" y="41"/>
                  <a:pt x="586" y="140"/>
                  <a:pt x="633" y="221"/>
                </a:cubicBezTo>
                <a:cubicBezTo>
                  <a:pt x="680" y="301"/>
                  <a:pt x="705" y="398"/>
                  <a:pt x="714" y="502"/>
                </a:cubicBezTo>
                <a:cubicBezTo>
                  <a:pt x="723" y="606"/>
                  <a:pt x="724" y="737"/>
                  <a:pt x="688" y="843"/>
                </a:cubicBezTo>
                <a:cubicBezTo>
                  <a:pt x="652" y="949"/>
                  <a:pt x="604" y="1040"/>
                  <a:pt x="496" y="1140"/>
                </a:cubicBezTo>
                <a:cubicBezTo>
                  <a:pt x="388" y="1240"/>
                  <a:pt x="0" y="1409"/>
                  <a:pt x="42" y="1445"/>
                </a:cubicBezTo>
                <a:cubicBezTo>
                  <a:pt x="84" y="1481"/>
                  <a:pt x="577" y="1482"/>
                  <a:pt x="749" y="1358"/>
                </a:cubicBezTo>
                <a:cubicBezTo>
                  <a:pt x="921" y="1234"/>
                  <a:pt x="1028" y="871"/>
                  <a:pt x="1076" y="702"/>
                </a:cubicBezTo>
                <a:cubicBezTo>
                  <a:pt x="1124" y="533"/>
                  <a:pt x="1076" y="428"/>
                  <a:pt x="1036" y="341"/>
                </a:cubicBezTo>
                <a:cubicBezTo>
                  <a:pt x="996" y="254"/>
                  <a:pt x="908" y="221"/>
                  <a:pt x="834" y="181"/>
                </a:cubicBezTo>
                <a:cubicBezTo>
                  <a:pt x="761" y="141"/>
                  <a:pt x="659" y="134"/>
                  <a:pt x="593" y="101"/>
                </a:cubicBezTo>
                <a:cubicBezTo>
                  <a:pt x="526" y="67"/>
                  <a:pt x="425" y="0"/>
                  <a:pt x="431" y="20"/>
                </a:cubicBezTo>
                <a:close/>
              </a:path>
            </a:pathLst>
          </a:custGeom>
          <a:gradFill rotWithShape="1">
            <a:gsLst>
              <a:gs pos="0">
                <a:schemeClr val="tx1"/>
              </a:gs>
              <a:gs pos="100000">
                <a:srgbClr val="FF0000"/>
              </a:gs>
            </a:gsLst>
            <a:lin ang="5400000" scaled="1"/>
          </a:gradFill>
          <a:ln w="9525">
            <a:solidFill>
              <a:schemeClr val="tx1"/>
            </a:solidFill>
            <a:round/>
            <a:headEnd/>
            <a:tailEnd/>
          </a:ln>
          <a:effectLst/>
        </p:spPr>
        <p:txBody>
          <a:bodyPr/>
          <a:lstStyle/>
          <a:p>
            <a:pPr algn="r"/>
            <a:endParaRPr lang="nl-NL" sz="2400"/>
          </a:p>
        </p:txBody>
      </p:sp>
      <p:sp>
        <p:nvSpPr>
          <p:cNvPr id="60541" name="Freeform 90"/>
          <p:cNvSpPr>
            <a:spLocks/>
          </p:cNvSpPr>
          <p:nvPr/>
        </p:nvSpPr>
        <p:spPr bwMode="auto">
          <a:xfrm>
            <a:off x="4116388" y="4197350"/>
            <a:ext cx="1933575" cy="869950"/>
          </a:xfrm>
          <a:custGeom>
            <a:avLst/>
            <a:gdLst>
              <a:gd name="T0" fmla="*/ 27 w 1604"/>
              <a:gd name="T1" fmla="*/ 431 h 706"/>
              <a:gd name="T2" fmla="*/ 388 w 1604"/>
              <a:gd name="T3" fmla="*/ 672 h 706"/>
              <a:gd name="T4" fmla="*/ 1193 w 1604"/>
              <a:gd name="T5" fmla="*/ 632 h 706"/>
              <a:gd name="T6" fmla="*/ 1510 w 1604"/>
              <a:gd name="T7" fmla="*/ 286 h 706"/>
              <a:gd name="T8" fmla="*/ 1597 w 1604"/>
              <a:gd name="T9" fmla="*/ 146 h 706"/>
              <a:gd name="T10" fmla="*/ 1554 w 1604"/>
              <a:gd name="T11" fmla="*/ 16 h 706"/>
              <a:gd name="T12" fmla="*/ 1379 w 1604"/>
              <a:gd name="T13" fmla="*/ 242 h 706"/>
              <a:gd name="T14" fmla="*/ 992 w 1604"/>
              <a:gd name="T15" fmla="*/ 431 h 706"/>
              <a:gd name="T16" fmla="*/ 549 w 1604"/>
              <a:gd name="T17" fmla="*/ 431 h 706"/>
              <a:gd name="T18" fmla="*/ 27 w 1604"/>
              <a:gd name="T19" fmla="*/ 431 h 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04"/>
              <a:gd name="T31" fmla="*/ 0 h 706"/>
              <a:gd name="T32" fmla="*/ 1604 w 1604"/>
              <a:gd name="T33" fmla="*/ 706 h 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04" h="706">
                <a:moveTo>
                  <a:pt x="27" y="431"/>
                </a:moveTo>
                <a:cubicBezTo>
                  <a:pt x="0" y="471"/>
                  <a:pt x="194" y="639"/>
                  <a:pt x="388" y="672"/>
                </a:cubicBezTo>
                <a:cubicBezTo>
                  <a:pt x="583" y="706"/>
                  <a:pt x="1006" y="696"/>
                  <a:pt x="1193" y="632"/>
                </a:cubicBezTo>
                <a:cubicBezTo>
                  <a:pt x="1380" y="568"/>
                  <a:pt x="1443" y="367"/>
                  <a:pt x="1510" y="286"/>
                </a:cubicBezTo>
                <a:cubicBezTo>
                  <a:pt x="1577" y="205"/>
                  <a:pt x="1590" y="191"/>
                  <a:pt x="1597" y="146"/>
                </a:cubicBezTo>
                <a:cubicBezTo>
                  <a:pt x="1604" y="101"/>
                  <a:pt x="1590" y="0"/>
                  <a:pt x="1554" y="16"/>
                </a:cubicBezTo>
                <a:cubicBezTo>
                  <a:pt x="1518" y="32"/>
                  <a:pt x="1473" y="173"/>
                  <a:pt x="1379" y="242"/>
                </a:cubicBezTo>
                <a:cubicBezTo>
                  <a:pt x="1285" y="311"/>
                  <a:pt x="1130" y="399"/>
                  <a:pt x="992" y="431"/>
                </a:cubicBezTo>
                <a:cubicBezTo>
                  <a:pt x="854" y="463"/>
                  <a:pt x="703" y="431"/>
                  <a:pt x="549" y="431"/>
                </a:cubicBezTo>
                <a:cubicBezTo>
                  <a:pt x="395" y="431"/>
                  <a:pt x="53" y="391"/>
                  <a:pt x="27" y="431"/>
                </a:cubicBezTo>
                <a:close/>
              </a:path>
            </a:pathLst>
          </a:custGeom>
          <a:gradFill rotWithShape="1">
            <a:gsLst>
              <a:gs pos="0">
                <a:schemeClr val="tx1"/>
              </a:gs>
              <a:gs pos="100000">
                <a:srgbClr val="FF0000"/>
              </a:gs>
            </a:gsLst>
            <a:lin ang="5400000" scaled="1"/>
          </a:gradFill>
          <a:ln w="9525">
            <a:solidFill>
              <a:schemeClr val="tx1"/>
            </a:solidFill>
            <a:round/>
            <a:headEnd/>
            <a:tailEnd/>
          </a:ln>
          <a:effectLst/>
        </p:spPr>
        <p:txBody>
          <a:bodyPr/>
          <a:lstStyle/>
          <a:p>
            <a:pPr algn="r"/>
            <a:endParaRPr lang="nl-NL" sz="2400"/>
          </a:p>
        </p:txBody>
      </p:sp>
      <p:sp>
        <p:nvSpPr>
          <p:cNvPr id="60542" name="Freeform 91"/>
          <p:cNvSpPr>
            <a:spLocks/>
          </p:cNvSpPr>
          <p:nvPr/>
        </p:nvSpPr>
        <p:spPr bwMode="auto">
          <a:xfrm>
            <a:off x="2570163" y="1712913"/>
            <a:ext cx="1595437" cy="2070100"/>
          </a:xfrm>
          <a:custGeom>
            <a:avLst/>
            <a:gdLst>
              <a:gd name="T0" fmla="*/ 1379 w 1492"/>
              <a:gd name="T1" fmla="*/ 0 h 1903"/>
              <a:gd name="T2" fmla="*/ 567 w 1492"/>
              <a:gd name="T3" fmla="*/ 358 h 1903"/>
              <a:gd name="T4" fmla="*/ 71 w 1492"/>
              <a:gd name="T5" fmla="*/ 1004 h 1903"/>
              <a:gd name="T6" fmla="*/ 140 w 1492"/>
              <a:gd name="T7" fmla="*/ 1903 h 1903"/>
              <a:gd name="T8" fmla="*/ 388 w 1492"/>
              <a:gd name="T9" fmla="*/ 1004 h 1903"/>
              <a:gd name="T10" fmla="*/ 1108 w 1492"/>
              <a:gd name="T11" fmla="*/ 445 h 1903"/>
              <a:gd name="T12" fmla="*/ 1431 w 1492"/>
              <a:gd name="T13" fmla="*/ 187 h 1903"/>
              <a:gd name="T14" fmla="*/ 1475 w 1492"/>
              <a:gd name="T15" fmla="*/ 70 h 1903"/>
              <a:gd name="T16" fmla="*/ 1379 w 1492"/>
              <a:gd name="T17" fmla="*/ 0 h 19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92"/>
              <a:gd name="T28" fmla="*/ 0 h 1903"/>
              <a:gd name="T29" fmla="*/ 1492 w 1492"/>
              <a:gd name="T30" fmla="*/ 1903 h 19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92" h="1903">
                <a:moveTo>
                  <a:pt x="1379" y="0"/>
                </a:moveTo>
                <a:cubicBezTo>
                  <a:pt x="1242" y="44"/>
                  <a:pt x="785" y="191"/>
                  <a:pt x="567" y="358"/>
                </a:cubicBezTo>
                <a:cubicBezTo>
                  <a:pt x="349" y="525"/>
                  <a:pt x="142" y="747"/>
                  <a:pt x="71" y="1004"/>
                </a:cubicBezTo>
                <a:cubicBezTo>
                  <a:pt x="0" y="1261"/>
                  <a:pt x="87" y="1903"/>
                  <a:pt x="140" y="1903"/>
                </a:cubicBezTo>
                <a:cubicBezTo>
                  <a:pt x="193" y="1903"/>
                  <a:pt x="227" y="1247"/>
                  <a:pt x="388" y="1004"/>
                </a:cubicBezTo>
                <a:cubicBezTo>
                  <a:pt x="549" y="761"/>
                  <a:pt x="934" y="581"/>
                  <a:pt x="1108" y="445"/>
                </a:cubicBezTo>
                <a:cubicBezTo>
                  <a:pt x="1282" y="309"/>
                  <a:pt x="1370" y="250"/>
                  <a:pt x="1431" y="187"/>
                </a:cubicBezTo>
                <a:cubicBezTo>
                  <a:pt x="1492" y="124"/>
                  <a:pt x="1484" y="101"/>
                  <a:pt x="1475" y="70"/>
                </a:cubicBezTo>
                <a:cubicBezTo>
                  <a:pt x="1466" y="39"/>
                  <a:pt x="1399" y="15"/>
                  <a:pt x="1379" y="0"/>
                </a:cubicBezTo>
                <a:close/>
              </a:path>
            </a:pathLst>
          </a:custGeom>
          <a:gradFill rotWithShape="1">
            <a:gsLst>
              <a:gs pos="0">
                <a:schemeClr val="tx1"/>
              </a:gs>
              <a:gs pos="100000">
                <a:srgbClr val="FF0000"/>
              </a:gs>
            </a:gsLst>
            <a:lin ang="5400000" scaled="1"/>
          </a:gradFill>
          <a:ln w="9525">
            <a:solidFill>
              <a:schemeClr val="tx1"/>
            </a:solidFill>
            <a:round/>
            <a:headEnd/>
            <a:tailEnd/>
          </a:ln>
          <a:effectLst/>
        </p:spPr>
        <p:txBody>
          <a:bodyPr/>
          <a:lstStyle/>
          <a:p>
            <a:pPr algn="r"/>
            <a:endParaRPr lang="nl-NL" sz="2400"/>
          </a:p>
        </p:txBody>
      </p:sp>
      <p:sp>
        <p:nvSpPr>
          <p:cNvPr id="60543" name="Freeform 92"/>
          <p:cNvSpPr>
            <a:spLocks/>
          </p:cNvSpPr>
          <p:nvPr/>
        </p:nvSpPr>
        <p:spPr bwMode="auto">
          <a:xfrm>
            <a:off x="4187825" y="1676400"/>
            <a:ext cx="2198688" cy="2679700"/>
          </a:xfrm>
          <a:custGeom>
            <a:avLst/>
            <a:gdLst>
              <a:gd name="T0" fmla="*/ 6 w 1824"/>
              <a:gd name="T1" fmla="*/ 73 h 2174"/>
              <a:gd name="T2" fmla="*/ 288 w 1824"/>
              <a:gd name="T3" fmla="*/ 34 h 2174"/>
              <a:gd name="T4" fmla="*/ 932 w 1824"/>
              <a:gd name="T5" fmla="*/ 274 h 2174"/>
              <a:gd name="T6" fmla="*/ 1455 w 1824"/>
              <a:gd name="T7" fmla="*/ 554 h 2174"/>
              <a:gd name="T8" fmla="*/ 1777 w 1824"/>
              <a:gd name="T9" fmla="*/ 1155 h 2174"/>
              <a:gd name="T10" fmla="*/ 1738 w 1824"/>
              <a:gd name="T11" fmla="*/ 1800 h 2174"/>
              <a:gd name="T12" fmla="*/ 1546 w 1824"/>
              <a:gd name="T13" fmla="*/ 2079 h 2174"/>
              <a:gd name="T14" fmla="*/ 1598 w 1824"/>
              <a:gd name="T15" fmla="*/ 1232 h 2174"/>
              <a:gd name="T16" fmla="*/ 1433 w 1824"/>
              <a:gd name="T17" fmla="*/ 848 h 2174"/>
              <a:gd name="T18" fmla="*/ 972 w 1824"/>
              <a:gd name="T19" fmla="*/ 354 h 2174"/>
              <a:gd name="T20" fmla="*/ 328 w 1824"/>
              <a:gd name="T21" fmla="*/ 233 h 2174"/>
              <a:gd name="T22" fmla="*/ 6 w 1824"/>
              <a:gd name="T23" fmla="*/ 73 h 21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24"/>
              <a:gd name="T37" fmla="*/ 0 h 2174"/>
              <a:gd name="T38" fmla="*/ 1824 w 1824"/>
              <a:gd name="T39" fmla="*/ 2174 h 21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24" h="2174">
                <a:moveTo>
                  <a:pt x="6" y="73"/>
                </a:moveTo>
                <a:cubicBezTo>
                  <a:pt x="0" y="40"/>
                  <a:pt x="134" y="0"/>
                  <a:pt x="288" y="34"/>
                </a:cubicBezTo>
                <a:cubicBezTo>
                  <a:pt x="443" y="67"/>
                  <a:pt x="737" y="187"/>
                  <a:pt x="932" y="274"/>
                </a:cubicBezTo>
                <a:cubicBezTo>
                  <a:pt x="1126" y="360"/>
                  <a:pt x="1314" y="407"/>
                  <a:pt x="1455" y="554"/>
                </a:cubicBezTo>
                <a:cubicBezTo>
                  <a:pt x="1596" y="700"/>
                  <a:pt x="1730" y="947"/>
                  <a:pt x="1777" y="1155"/>
                </a:cubicBezTo>
                <a:cubicBezTo>
                  <a:pt x="1824" y="1363"/>
                  <a:pt x="1776" y="1646"/>
                  <a:pt x="1738" y="1800"/>
                </a:cubicBezTo>
                <a:cubicBezTo>
                  <a:pt x="1700" y="1954"/>
                  <a:pt x="1569" y="2174"/>
                  <a:pt x="1546" y="2079"/>
                </a:cubicBezTo>
                <a:cubicBezTo>
                  <a:pt x="1523" y="1984"/>
                  <a:pt x="1617" y="1437"/>
                  <a:pt x="1598" y="1232"/>
                </a:cubicBezTo>
                <a:cubicBezTo>
                  <a:pt x="1579" y="1027"/>
                  <a:pt x="1537" y="994"/>
                  <a:pt x="1433" y="848"/>
                </a:cubicBezTo>
                <a:cubicBezTo>
                  <a:pt x="1329" y="702"/>
                  <a:pt x="1156" y="456"/>
                  <a:pt x="972" y="354"/>
                </a:cubicBezTo>
                <a:cubicBezTo>
                  <a:pt x="788" y="252"/>
                  <a:pt x="489" y="273"/>
                  <a:pt x="328" y="233"/>
                </a:cubicBezTo>
                <a:cubicBezTo>
                  <a:pt x="168" y="193"/>
                  <a:pt x="12" y="107"/>
                  <a:pt x="6" y="73"/>
                </a:cubicBezTo>
                <a:close/>
              </a:path>
            </a:pathLst>
          </a:custGeom>
          <a:gradFill rotWithShape="1">
            <a:gsLst>
              <a:gs pos="0">
                <a:schemeClr val="tx1"/>
              </a:gs>
              <a:gs pos="100000">
                <a:srgbClr val="FF0000"/>
              </a:gs>
            </a:gsLst>
            <a:lin ang="5400000" scaled="1"/>
          </a:gradFill>
          <a:ln w="9525">
            <a:solidFill>
              <a:schemeClr val="tx1"/>
            </a:solidFill>
            <a:round/>
            <a:headEnd/>
            <a:tailEnd/>
          </a:ln>
          <a:effectLst/>
        </p:spPr>
        <p:txBody>
          <a:bodyPr/>
          <a:lstStyle/>
          <a:p>
            <a:pPr algn="r"/>
            <a:endParaRPr lang="nl-NL" sz="2400"/>
          </a:p>
        </p:txBody>
      </p:sp>
      <p:sp>
        <p:nvSpPr>
          <p:cNvPr id="41053" name="Text Box 93"/>
          <p:cNvSpPr txBox="1">
            <a:spLocks noChangeArrowheads="1"/>
          </p:cNvSpPr>
          <p:nvPr/>
        </p:nvSpPr>
        <p:spPr bwMode="auto">
          <a:xfrm>
            <a:off x="3279775" y="1824038"/>
            <a:ext cx="542925" cy="244475"/>
          </a:xfrm>
          <a:prstGeom prst="rect">
            <a:avLst/>
          </a:prstGeom>
          <a:noFill/>
          <a:ln w="9525">
            <a:noFill/>
            <a:miter lim="800000"/>
            <a:headEnd/>
            <a:tailEnd/>
          </a:ln>
          <a:effectLst/>
        </p:spPr>
        <p:txBody>
          <a:bodyPr wrap="none">
            <a:spAutoFit/>
          </a:bodyPr>
          <a:lstStyle/>
          <a:p>
            <a:pPr algn="l">
              <a:defRPr/>
            </a:pPr>
            <a:r>
              <a:rPr lang="el-GR" sz="1000" b="1">
                <a:solidFill>
                  <a:schemeClr val="bg1"/>
                </a:solidFill>
                <a:effectLst>
                  <a:outerShdw blurRad="38100" dist="38100" dir="2700000" algn="tl">
                    <a:srgbClr val="4D4D4D"/>
                  </a:outerShdw>
                </a:effectLst>
                <a:latin typeface="Arial" charset="0"/>
                <a:cs typeface="Arial" charset="0"/>
              </a:rPr>
              <a:t>α</a:t>
            </a:r>
            <a:r>
              <a:rPr lang="nl-BE" sz="1000" b="1" baseline="-25000">
                <a:solidFill>
                  <a:schemeClr val="bg1"/>
                </a:solidFill>
                <a:effectLst>
                  <a:outerShdw blurRad="38100" dist="38100" dir="2700000" algn="tl">
                    <a:srgbClr val="4D4D4D"/>
                  </a:outerShdw>
                </a:effectLst>
                <a:latin typeface="Arial" charset="0"/>
                <a:cs typeface="Arial" charset="0"/>
              </a:rPr>
              <a:t>1</a:t>
            </a:r>
            <a:r>
              <a:rPr lang="nl-BE" sz="1000" b="1">
                <a:solidFill>
                  <a:schemeClr val="bg1"/>
                </a:solidFill>
                <a:effectLst>
                  <a:outerShdw blurRad="38100" dist="38100" dir="2700000" algn="tl">
                    <a:srgbClr val="4D4D4D"/>
                  </a:outerShdw>
                </a:effectLst>
                <a:latin typeface="Arial" charset="0"/>
                <a:cs typeface="Arial" charset="0"/>
              </a:rPr>
              <a:t>  </a:t>
            </a:r>
            <a:r>
              <a:rPr lang="el-GR" sz="1000" b="1">
                <a:solidFill>
                  <a:schemeClr val="bg1"/>
                </a:solidFill>
                <a:effectLst>
                  <a:outerShdw blurRad="38100" dist="38100" dir="2700000" algn="tl">
                    <a:srgbClr val="4D4D4D"/>
                  </a:outerShdw>
                </a:effectLst>
                <a:latin typeface="Arial" charset="0"/>
              </a:rPr>
              <a:t>α</a:t>
            </a:r>
            <a:r>
              <a:rPr lang="nl-BE" sz="1000" b="1" baseline="-25000">
                <a:solidFill>
                  <a:schemeClr val="bg1"/>
                </a:solidFill>
                <a:effectLst>
                  <a:outerShdw blurRad="38100" dist="38100" dir="2700000" algn="tl">
                    <a:srgbClr val="4D4D4D"/>
                  </a:outerShdw>
                </a:effectLst>
                <a:latin typeface="Arial" charset="0"/>
              </a:rPr>
              <a:t>2</a:t>
            </a:r>
            <a:r>
              <a:rPr lang="nl-BE" sz="1000" b="1">
                <a:solidFill>
                  <a:schemeClr val="bg1"/>
                </a:solidFill>
                <a:effectLst>
                  <a:outerShdw blurRad="38100" dist="38100" dir="2700000" algn="tl">
                    <a:srgbClr val="4D4D4D"/>
                  </a:outerShdw>
                </a:effectLst>
                <a:latin typeface="Arial" charset="0"/>
              </a:rPr>
              <a:t> </a:t>
            </a:r>
            <a:endParaRPr lang="el-GR" sz="1000" b="1">
              <a:solidFill>
                <a:schemeClr val="bg1"/>
              </a:solidFill>
              <a:effectLst>
                <a:outerShdw blurRad="38100" dist="38100" dir="2700000" algn="tl">
                  <a:srgbClr val="4D4D4D"/>
                </a:outerShdw>
              </a:effectLst>
              <a:latin typeface="Arial" charset="0"/>
            </a:endParaRPr>
          </a:p>
        </p:txBody>
      </p:sp>
      <p:sp>
        <p:nvSpPr>
          <p:cNvPr id="41054" name="Text Box 94"/>
          <p:cNvSpPr txBox="1">
            <a:spLocks noChangeArrowheads="1"/>
          </p:cNvSpPr>
          <p:nvPr/>
        </p:nvSpPr>
        <p:spPr bwMode="auto">
          <a:xfrm>
            <a:off x="3297238" y="2276475"/>
            <a:ext cx="542925" cy="242888"/>
          </a:xfrm>
          <a:prstGeom prst="rect">
            <a:avLst/>
          </a:prstGeom>
          <a:noFill/>
          <a:ln w="9525">
            <a:noFill/>
            <a:miter lim="800000"/>
            <a:headEnd/>
            <a:tailEnd/>
          </a:ln>
          <a:effectLst/>
        </p:spPr>
        <p:txBody>
          <a:bodyPr wrap="none">
            <a:spAutoFit/>
          </a:bodyPr>
          <a:lstStyle/>
          <a:p>
            <a:pPr algn="l">
              <a:defRPr/>
            </a:pPr>
            <a:r>
              <a:rPr lang="el-GR" sz="1000" b="1">
                <a:solidFill>
                  <a:schemeClr val="bg1"/>
                </a:solidFill>
                <a:effectLst>
                  <a:outerShdw blurRad="38100" dist="38100" dir="2700000" algn="tl">
                    <a:srgbClr val="4D4D4D"/>
                  </a:outerShdw>
                </a:effectLst>
                <a:latin typeface="Arial" charset="0"/>
                <a:cs typeface="Arial" charset="0"/>
              </a:rPr>
              <a:t>β</a:t>
            </a:r>
            <a:r>
              <a:rPr lang="nl-BE" sz="1000" b="1" baseline="-25000">
                <a:solidFill>
                  <a:schemeClr val="bg1"/>
                </a:solidFill>
                <a:effectLst>
                  <a:outerShdw blurRad="38100" dist="38100" dir="2700000" algn="tl">
                    <a:srgbClr val="4D4D4D"/>
                  </a:outerShdw>
                </a:effectLst>
                <a:latin typeface="Arial" charset="0"/>
                <a:cs typeface="Arial" charset="0"/>
              </a:rPr>
              <a:t>1</a:t>
            </a:r>
            <a:r>
              <a:rPr lang="nl-BE" sz="1000" b="1">
                <a:solidFill>
                  <a:schemeClr val="bg1"/>
                </a:solidFill>
                <a:effectLst>
                  <a:outerShdw blurRad="38100" dist="38100" dir="2700000" algn="tl">
                    <a:srgbClr val="4D4D4D"/>
                  </a:outerShdw>
                </a:effectLst>
                <a:latin typeface="Arial" charset="0"/>
                <a:cs typeface="Arial" charset="0"/>
              </a:rPr>
              <a:t> </a:t>
            </a:r>
            <a:r>
              <a:rPr lang="el-GR" sz="1000" b="1">
                <a:solidFill>
                  <a:schemeClr val="bg1"/>
                </a:solidFill>
                <a:effectLst>
                  <a:outerShdw blurRad="38100" dist="38100" dir="2700000" algn="tl">
                    <a:srgbClr val="4D4D4D"/>
                  </a:outerShdw>
                </a:effectLst>
                <a:latin typeface="Arial" charset="0"/>
              </a:rPr>
              <a:t>β</a:t>
            </a:r>
            <a:r>
              <a:rPr lang="nl-BE" sz="1000" b="1">
                <a:solidFill>
                  <a:schemeClr val="bg1"/>
                </a:solidFill>
                <a:effectLst>
                  <a:outerShdw blurRad="38100" dist="38100" dir="2700000" algn="tl">
                    <a:srgbClr val="4D4D4D"/>
                  </a:outerShdw>
                </a:effectLst>
                <a:latin typeface="Arial" charset="0"/>
              </a:rPr>
              <a:t> </a:t>
            </a:r>
            <a:r>
              <a:rPr lang="nl-BE" sz="1000" b="1" baseline="-25000">
                <a:solidFill>
                  <a:schemeClr val="bg1"/>
                </a:solidFill>
                <a:effectLst>
                  <a:outerShdw blurRad="38100" dist="38100" dir="2700000" algn="tl">
                    <a:srgbClr val="4D4D4D"/>
                  </a:outerShdw>
                </a:effectLst>
                <a:latin typeface="Arial" charset="0"/>
              </a:rPr>
              <a:t>2</a:t>
            </a:r>
            <a:r>
              <a:rPr lang="nl-BE" sz="1000" b="1">
                <a:solidFill>
                  <a:schemeClr val="bg1"/>
                </a:solidFill>
                <a:effectLst>
                  <a:outerShdw blurRad="38100" dist="38100" dir="2700000" algn="tl">
                    <a:srgbClr val="4D4D4D"/>
                  </a:outerShdw>
                </a:effectLst>
                <a:latin typeface="Arial" charset="0"/>
              </a:rPr>
              <a:t> </a:t>
            </a:r>
            <a:endParaRPr lang="el-GR" sz="1000" b="1">
              <a:solidFill>
                <a:schemeClr val="bg1"/>
              </a:solidFill>
              <a:effectLst>
                <a:outerShdw blurRad="38100" dist="38100" dir="2700000" algn="tl">
                  <a:srgbClr val="4D4D4D"/>
                </a:outerShdw>
              </a:effectLst>
              <a:latin typeface="Arial" charset="0"/>
            </a:endParaRPr>
          </a:p>
        </p:txBody>
      </p:sp>
      <p:sp>
        <p:nvSpPr>
          <p:cNvPr id="41078" name="Text Box 118"/>
          <p:cNvSpPr txBox="1">
            <a:spLocks noChangeArrowheads="1"/>
          </p:cNvSpPr>
          <p:nvPr/>
        </p:nvSpPr>
        <p:spPr bwMode="auto">
          <a:xfrm>
            <a:off x="4953000" y="4572000"/>
            <a:ext cx="325438"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H</a:t>
            </a:r>
            <a:r>
              <a:rPr lang="nl-BE" sz="1000" b="1" baseline="-25000">
                <a:solidFill>
                  <a:schemeClr val="bg1"/>
                </a:solidFill>
                <a:effectLst>
                  <a:outerShdw blurRad="38100" dist="38100" dir="2700000" algn="tl">
                    <a:srgbClr val="4D4D4D"/>
                  </a:outerShdw>
                </a:effectLst>
                <a:latin typeface="Arial" charset="0"/>
              </a:rPr>
              <a:t>1</a:t>
            </a:r>
            <a:endParaRPr lang="en-US" sz="1000" b="1" baseline="-25000">
              <a:solidFill>
                <a:schemeClr val="bg1"/>
              </a:solidFill>
              <a:effectLst>
                <a:outerShdw blurRad="38100" dist="38100" dir="2700000" algn="tl">
                  <a:srgbClr val="4D4D4D"/>
                </a:outerShdw>
              </a:effectLst>
              <a:latin typeface="Arial" charset="0"/>
            </a:endParaRPr>
          </a:p>
        </p:txBody>
      </p:sp>
      <p:sp>
        <p:nvSpPr>
          <p:cNvPr id="41079" name="Text Box 119"/>
          <p:cNvSpPr txBox="1">
            <a:spLocks noChangeArrowheads="1"/>
          </p:cNvSpPr>
          <p:nvPr/>
        </p:nvSpPr>
        <p:spPr bwMode="auto">
          <a:xfrm>
            <a:off x="5145088" y="2216150"/>
            <a:ext cx="325437"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A</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60548" name="Oval 120"/>
          <p:cNvSpPr>
            <a:spLocks noChangeArrowheads="1"/>
          </p:cNvSpPr>
          <p:nvPr/>
        </p:nvSpPr>
        <p:spPr bwMode="auto">
          <a:xfrm>
            <a:off x="3609975" y="2727325"/>
            <a:ext cx="1662113" cy="1636713"/>
          </a:xfrm>
          <a:prstGeom prst="ellipse">
            <a:avLst/>
          </a:prstGeom>
          <a:solidFill>
            <a:srgbClr val="33CC33"/>
          </a:solidFill>
          <a:ln w="9525">
            <a:noFill/>
            <a:round/>
            <a:headEnd/>
            <a:tailEnd/>
          </a:ln>
          <a:effectLst/>
        </p:spPr>
        <p:txBody>
          <a:bodyPr wrap="none" anchor="ctr"/>
          <a:lstStyle/>
          <a:p>
            <a:pPr algn="r"/>
            <a:endParaRPr lang="nl-NL" sz="2400"/>
          </a:p>
        </p:txBody>
      </p:sp>
      <p:sp>
        <p:nvSpPr>
          <p:cNvPr id="60549" name="Freeform 121"/>
          <p:cNvSpPr>
            <a:spLocks/>
          </p:cNvSpPr>
          <p:nvPr/>
        </p:nvSpPr>
        <p:spPr bwMode="auto">
          <a:xfrm>
            <a:off x="3328988" y="3044825"/>
            <a:ext cx="515937" cy="1116013"/>
          </a:xfrm>
          <a:custGeom>
            <a:avLst/>
            <a:gdLst>
              <a:gd name="T0" fmla="*/ 255 w 381"/>
              <a:gd name="T1" fmla="*/ 60 h 814"/>
              <a:gd name="T2" fmla="*/ 61 w 381"/>
              <a:gd name="T3" fmla="*/ 204 h 814"/>
              <a:gd name="T4" fmla="*/ 8 w 381"/>
              <a:gd name="T5" fmla="*/ 552 h 814"/>
              <a:gd name="T6" fmla="*/ 108 w 381"/>
              <a:gd name="T7" fmla="*/ 734 h 814"/>
              <a:gd name="T8" fmla="*/ 270 w 381"/>
              <a:gd name="T9" fmla="*/ 792 h 814"/>
              <a:gd name="T10" fmla="*/ 380 w 381"/>
              <a:gd name="T11" fmla="*/ 790 h 814"/>
              <a:gd name="T12" fmla="*/ 275 w 381"/>
              <a:gd name="T13" fmla="*/ 646 h 814"/>
              <a:gd name="T14" fmla="*/ 209 w 381"/>
              <a:gd name="T15" fmla="*/ 421 h 814"/>
              <a:gd name="T16" fmla="*/ 243 w 381"/>
              <a:gd name="T17" fmla="*/ 187 h 814"/>
              <a:gd name="T18" fmla="*/ 320 w 381"/>
              <a:gd name="T19" fmla="*/ 21 h 814"/>
              <a:gd name="T20" fmla="*/ 255 w 381"/>
              <a:gd name="T21" fmla="*/ 60 h 8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1"/>
              <a:gd name="T34" fmla="*/ 0 h 814"/>
              <a:gd name="T35" fmla="*/ 381 w 381"/>
              <a:gd name="T36" fmla="*/ 814 h 8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1" h="814">
                <a:moveTo>
                  <a:pt x="255" y="60"/>
                </a:moveTo>
                <a:cubicBezTo>
                  <a:pt x="209" y="88"/>
                  <a:pt x="102" y="123"/>
                  <a:pt x="61" y="204"/>
                </a:cubicBezTo>
                <a:cubicBezTo>
                  <a:pt x="20" y="286"/>
                  <a:pt x="0" y="464"/>
                  <a:pt x="8" y="552"/>
                </a:cubicBezTo>
                <a:cubicBezTo>
                  <a:pt x="16" y="640"/>
                  <a:pt x="64" y="694"/>
                  <a:pt x="108" y="734"/>
                </a:cubicBezTo>
                <a:cubicBezTo>
                  <a:pt x="152" y="774"/>
                  <a:pt x="224" y="783"/>
                  <a:pt x="270" y="792"/>
                </a:cubicBezTo>
                <a:cubicBezTo>
                  <a:pt x="315" y="801"/>
                  <a:pt x="379" y="814"/>
                  <a:pt x="380" y="790"/>
                </a:cubicBezTo>
                <a:cubicBezTo>
                  <a:pt x="381" y="765"/>
                  <a:pt x="304" y="707"/>
                  <a:pt x="275" y="646"/>
                </a:cubicBezTo>
                <a:cubicBezTo>
                  <a:pt x="247" y="585"/>
                  <a:pt x="214" y="497"/>
                  <a:pt x="209" y="421"/>
                </a:cubicBezTo>
                <a:cubicBezTo>
                  <a:pt x="204" y="345"/>
                  <a:pt x="224" y="254"/>
                  <a:pt x="243" y="187"/>
                </a:cubicBezTo>
                <a:cubicBezTo>
                  <a:pt x="262" y="120"/>
                  <a:pt x="318" y="42"/>
                  <a:pt x="320" y="21"/>
                </a:cubicBezTo>
                <a:cubicBezTo>
                  <a:pt x="322" y="0"/>
                  <a:pt x="269" y="52"/>
                  <a:pt x="255" y="60"/>
                </a:cubicBezTo>
                <a:close/>
              </a:path>
            </a:pathLst>
          </a:custGeom>
          <a:solidFill>
            <a:srgbClr val="005800"/>
          </a:solidFill>
          <a:ln w="9525">
            <a:solidFill>
              <a:schemeClr val="tx1"/>
            </a:solidFill>
            <a:round/>
            <a:headEnd/>
            <a:tailEnd/>
          </a:ln>
          <a:effectLst/>
        </p:spPr>
        <p:txBody>
          <a:bodyPr/>
          <a:lstStyle/>
          <a:p>
            <a:pPr algn="r"/>
            <a:endParaRPr lang="nl-NL" sz="2400"/>
          </a:p>
        </p:txBody>
      </p:sp>
      <p:sp>
        <p:nvSpPr>
          <p:cNvPr id="60550" name="Freeform 122"/>
          <p:cNvSpPr>
            <a:spLocks/>
          </p:cNvSpPr>
          <p:nvPr/>
        </p:nvSpPr>
        <p:spPr bwMode="auto">
          <a:xfrm>
            <a:off x="5032375" y="2992438"/>
            <a:ext cx="614363" cy="1193800"/>
          </a:xfrm>
          <a:custGeom>
            <a:avLst/>
            <a:gdLst>
              <a:gd name="T0" fmla="*/ 112 w 455"/>
              <a:gd name="T1" fmla="*/ 103 h 871"/>
              <a:gd name="T2" fmla="*/ 199 w 455"/>
              <a:gd name="T3" fmla="*/ 284 h 871"/>
              <a:gd name="T4" fmla="*/ 211 w 455"/>
              <a:gd name="T5" fmla="*/ 494 h 871"/>
              <a:gd name="T6" fmla="*/ 128 w 455"/>
              <a:gd name="T7" fmla="*/ 707 h 871"/>
              <a:gd name="T8" fmla="*/ 18 w 455"/>
              <a:gd name="T9" fmla="*/ 840 h 871"/>
              <a:gd name="T10" fmla="*/ 46 w 455"/>
              <a:gd name="T11" fmla="*/ 867 h 871"/>
              <a:gd name="T12" fmla="*/ 294 w 455"/>
              <a:gd name="T13" fmla="*/ 813 h 871"/>
              <a:gd name="T14" fmla="*/ 432 w 455"/>
              <a:gd name="T15" fmla="*/ 547 h 871"/>
              <a:gd name="T16" fmla="*/ 432 w 455"/>
              <a:gd name="T17" fmla="*/ 307 h 871"/>
              <a:gd name="T18" fmla="*/ 404 w 455"/>
              <a:gd name="T19" fmla="*/ 121 h 871"/>
              <a:gd name="T20" fmla="*/ 267 w 455"/>
              <a:gd name="T21" fmla="*/ 41 h 871"/>
              <a:gd name="T22" fmla="*/ 184 w 455"/>
              <a:gd name="T23" fmla="*/ 14 h 871"/>
              <a:gd name="T24" fmla="*/ 54 w 455"/>
              <a:gd name="T25" fmla="*/ 15 h 871"/>
              <a:gd name="T26" fmla="*/ 112 w 455"/>
              <a:gd name="T27" fmla="*/ 103 h 87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5"/>
              <a:gd name="T43" fmla="*/ 0 h 871"/>
              <a:gd name="T44" fmla="*/ 455 w 455"/>
              <a:gd name="T45" fmla="*/ 871 h 87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5" h="871">
                <a:moveTo>
                  <a:pt x="112" y="103"/>
                </a:moveTo>
                <a:cubicBezTo>
                  <a:pt x="140" y="147"/>
                  <a:pt x="182" y="220"/>
                  <a:pt x="199" y="284"/>
                </a:cubicBezTo>
                <a:cubicBezTo>
                  <a:pt x="216" y="349"/>
                  <a:pt x="223" y="424"/>
                  <a:pt x="211" y="494"/>
                </a:cubicBezTo>
                <a:cubicBezTo>
                  <a:pt x="200" y="564"/>
                  <a:pt x="161" y="649"/>
                  <a:pt x="128" y="707"/>
                </a:cubicBezTo>
                <a:cubicBezTo>
                  <a:pt x="96" y="764"/>
                  <a:pt x="32" y="813"/>
                  <a:pt x="18" y="840"/>
                </a:cubicBezTo>
                <a:cubicBezTo>
                  <a:pt x="4" y="867"/>
                  <a:pt x="0" y="871"/>
                  <a:pt x="46" y="867"/>
                </a:cubicBezTo>
                <a:cubicBezTo>
                  <a:pt x="92" y="863"/>
                  <a:pt x="229" y="867"/>
                  <a:pt x="294" y="813"/>
                </a:cubicBezTo>
                <a:cubicBezTo>
                  <a:pt x="359" y="760"/>
                  <a:pt x="409" y="631"/>
                  <a:pt x="432" y="547"/>
                </a:cubicBezTo>
                <a:cubicBezTo>
                  <a:pt x="455" y="462"/>
                  <a:pt x="437" y="379"/>
                  <a:pt x="432" y="307"/>
                </a:cubicBezTo>
                <a:cubicBezTo>
                  <a:pt x="427" y="236"/>
                  <a:pt x="431" y="165"/>
                  <a:pt x="404" y="121"/>
                </a:cubicBezTo>
                <a:cubicBezTo>
                  <a:pt x="376" y="76"/>
                  <a:pt x="303" y="58"/>
                  <a:pt x="267" y="41"/>
                </a:cubicBezTo>
                <a:cubicBezTo>
                  <a:pt x="230" y="23"/>
                  <a:pt x="219" y="18"/>
                  <a:pt x="184" y="14"/>
                </a:cubicBezTo>
                <a:cubicBezTo>
                  <a:pt x="149" y="10"/>
                  <a:pt x="66" y="0"/>
                  <a:pt x="54" y="15"/>
                </a:cubicBezTo>
                <a:cubicBezTo>
                  <a:pt x="42" y="30"/>
                  <a:pt x="100" y="85"/>
                  <a:pt x="112" y="103"/>
                </a:cubicBezTo>
                <a:close/>
              </a:path>
            </a:pathLst>
          </a:custGeom>
          <a:solidFill>
            <a:srgbClr val="005800"/>
          </a:solidFill>
          <a:ln w="9525">
            <a:solidFill>
              <a:schemeClr val="tx1"/>
            </a:solidFill>
            <a:round/>
            <a:headEnd/>
            <a:tailEnd/>
          </a:ln>
          <a:effectLst/>
        </p:spPr>
        <p:txBody>
          <a:bodyPr/>
          <a:lstStyle/>
          <a:p>
            <a:pPr algn="r"/>
            <a:endParaRPr lang="nl-NL" sz="2400"/>
          </a:p>
        </p:txBody>
      </p:sp>
      <p:sp>
        <p:nvSpPr>
          <p:cNvPr id="41085" name="Text Box 125"/>
          <p:cNvSpPr txBox="1">
            <a:spLocks noChangeArrowheads="1"/>
          </p:cNvSpPr>
          <p:nvPr/>
        </p:nvSpPr>
        <p:spPr bwMode="auto">
          <a:xfrm>
            <a:off x="2632075" y="2794000"/>
            <a:ext cx="290513"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M</a:t>
            </a:r>
            <a:endParaRPr lang="en-US" sz="1000" b="1">
              <a:solidFill>
                <a:schemeClr val="bg1"/>
              </a:solidFill>
              <a:effectLst>
                <a:outerShdw blurRad="38100" dist="38100" dir="2700000" algn="tl">
                  <a:srgbClr val="4D4D4D"/>
                </a:outerShdw>
              </a:effectLst>
              <a:latin typeface="Arial" charset="0"/>
            </a:endParaRPr>
          </a:p>
        </p:txBody>
      </p:sp>
      <p:sp>
        <p:nvSpPr>
          <p:cNvPr id="41086" name="Text Box 126"/>
          <p:cNvSpPr txBox="1">
            <a:spLocks noChangeArrowheads="1"/>
          </p:cNvSpPr>
          <p:nvPr/>
        </p:nvSpPr>
        <p:spPr bwMode="auto">
          <a:xfrm>
            <a:off x="5192713" y="4392613"/>
            <a:ext cx="325437" cy="246062"/>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H</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41087" name="Text Box 127"/>
          <p:cNvSpPr txBox="1">
            <a:spLocks noChangeArrowheads="1"/>
          </p:cNvSpPr>
          <p:nvPr/>
        </p:nvSpPr>
        <p:spPr bwMode="auto">
          <a:xfrm>
            <a:off x="5575300" y="4114800"/>
            <a:ext cx="40322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AT</a:t>
            </a:r>
            <a:r>
              <a:rPr lang="nl-BE" sz="1000" b="1" baseline="-25000">
                <a:solidFill>
                  <a:schemeClr val="bg1"/>
                </a:solidFill>
                <a:effectLst>
                  <a:outerShdw blurRad="38100" dist="38100" dir="2700000" algn="tl">
                    <a:srgbClr val="4D4D4D"/>
                  </a:outerShdw>
                </a:effectLst>
                <a:latin typeface="Arial" charset="0"/>
              </a:rPr>
              <a:t>1</a:t>
            </a:r>
            <a:endParaRPr lang="en-US" sz="1000" b="1" baseline="-25000">
              <a:solidFill>
                <a:schemeClr val="bg1"/>
              </a:solidFill>
              <a:effectLst>
                <a:outerShdw blurRad="38100" dist="38100" dir="2700000" algn="tl">
                  <a:srgbClr val="4D4D4D"/>
                </a:outerShdw>
              </a:effectLst>
              <a:latin typeface="Arial" charset="0"/>
            </a:endParaRPr>
          </a:p>
        </p:txBody>
      </p:sp>
      <p:sp>
        <p:nvSpPr>
          <p:cNvPr id="41088" name="Text Box 128"/>
          <p:cNvSpPr txBox="1">
            <a:spLocks noChangeArrowheads="1"/>
          </p:cNvSpPr>
          <p:nvPr/>
        </p:nvSpPr>
        <p:spPr bwMode="auto">
          <a:xfrm>
            <a:off x="5130800" y="3905250"/>
            <a:ext cx="40957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ET</a:t>
            </a:r>
            <a:r>
              <a:rPr lang="nl-BE" sz="1000" b="1" baseline="-25000">
                <a:solidFill>
                  <a:schemeClr val="bg1"/>
                </a:solidFill>
                <a:effectLst>
                  <a:outerShdw blurRad="38100" dist="38100" dir="2700000" algn="tl">
                    <a:srgbClr val="4D4D4D"/>
                  </a:outerShdw>
                </a:effectLst>
                <a:latin typeface="Arial" charset="0"/>
              </a:rPr>
              <a:t>B</a:t>
            </a:r>
            <a:endParaRPr lang="en-US" sz="1000" b="1" baseline="-25000">
              <a:solidFill>
                <a:schemeClr val="bg1"/>
              </a:solidFill>
              <a:effectLst>
                <a:outerShdw blurRad="38100" dist="38100" dir="2700000" algn="tl">
                  <a:srgbClr val="4D4D4D"/>
                </a:outerShdw>
              </a:effectLst>
              <a:latin typeface="Arial" charset="0"/>
            </a:endParaRPr>
          </a:p>
        </p:txBody>
      </p:sp>
      <p:sp>
        <p:nvSpPr>
          <p:cNvPr id="41089" name="Text Box 129"/>
          <p:cNvSpPr txBox="1">
            <a:spLocks noChangeArrowheads="1"/>
          </p:cNvSpPr>
          <p:nvPr/>
        </p:nvSpPr>
        <p:spPr bwMode="auto">
          <a:xfrm>
            <a:off x="5294313" y="3497263"/>
            <a:ext cx="34607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ET</a:t>
            </a:r>
            <a:endParaRPr lang="en-US" sz="1000" b="1" baseline="-25000">
              <a:solidFill>
                <a:schemeClr val="bg1"/>
              </a:solidFill>
              <a:effectLst>
                <a:outerShdw blurRad="38100" dist="38100" dir="2700000" algn="tl">
                  <a:srgbClr val="4D4D4D"/>
                </a:outerShdw>
              </a:effectLst>
              <a:latin typeface="Arial" charset="0"/>
            </a:endParaRPr>
          </a:p>
        </p:txBody>
      </p:sp>
      <p:sp>
        <p:nvSpPr>
          <p:cNvPr id="41090" name="Text Box 130"/>
          <p:cNvSpPr txBox="1">
            <a:spLocks noChangeArrowheads="1"/>
          </p:cNvSpPr>
          <p:nvPr/>
        </p:nvSpPr>
        <p:spPr bwMode="auto">
          <a:xfrm>
            <a:off x="5740400" y="3387725"/>
            <a:ext cx="40957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ET</a:t>
            </a:r>
            <a:r>
              <a:rPr lang="nl-BE" sz="1000" b="1" baseline="-25000">
                <a:solidFill>
                  <a:schemeClr val="bg1"/>
                </a:solidFill>
                <a:effectLst>
                  <a:outerShdw blurRad="38100" dist="38100" dir="2700000" algn="tl">
                    <a:srgbClr val="4D4D4D"/>
                  </a:outerShdw>
                </a:effectLst>
                <a:latin typeface="Arial" charset="0"/>
              </a:rPr>
              <a:t>A</a:t>
            </a:r>
            <a:endParaRPr lang="en-US" sz="1000" b="1" baseline="-25000">
              <a:solidFill>
                <a:schemeClr val="bg1"/>
              </a:solidFill>
              <a:effectLst>
                <a:outerShdw blurRad="38100" dist="38100" dir="2700000" algn="tl">
                  <a:srgbClr val="4D4D4D"/>
                </a:outerShdw>
              </a:effectLst>
              <a:latin typeface="Arial" charset="0"/>
            </a:endParaRPr>
          </a:p>
        </p:txBody>
      </p:sp>
      <p:sp>
        <p:nvSpPr>
          <p:cNvPr id="41091" name="Text Box 131"/>
          <p:cNvSpPr txBox="1">
            <a:spLocks noChangeArrowheads="1"/>
          </p:cNvSpPr>
          <p:nvPr/>
        </p:nvSpPr>
        <p:spPr bwMode="auto">
          <a:xfrm>
            <a:off x="5729288" y="3732213"/>
            <a:ext cx="40957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ET</a:t>
            </a:r>
            <a:r>
              <a:rPr lang="nl-BE" sz="1000" b="1" baseline="-25000">
                <a:solidFill>
                  <a:schemeClr val="bg1"/>
                </a:solidFill>
                <a:effectLst>
                  <a:outerShdw blurRad="38100" dist="38100" dir="2700000" algn="tl">
                    <a:srgbClr val="4D4D4D"/>
                  </a:outerShdw>
                </a:effectLst>
                <a:latin typeface="Arial" charset="0"/>
              </a:rPr>
              <a:t>B</a:t>
            </a:r>
            <a:endParaRPr lang="en-US" sz="1000" b="1" baseline="-25000">
              <a:solidFill>
                <a:schemeClr val="bg1"/>
              </a:solidFill>
              <a:effectLst>
                <a:outerShdw blurRad="38100" dist="38100" dir="2700000" algn="tl">
                  <a:srgbClr val="4D4D4D"/>
                </a:outerShdw>
              </a:effectLst>
              <a:latin typeface="Arial" charset="0"/>
            </a:endParaRPr>
          </a:p>
        </p:txBody>
      </p:sp>
      <p:sp>
        <p:nvSpPr>
          <p:cNvPr id="41092" name="Text Box 132"/>
          <p:cNvSpPr txBox="1">
            <a:spLocks noChangeArrowheads="1"/>
          </p:cNvSpPr>
          <p:nvPr/>
        </p:nvSpPr>
        <p:spPr bwMode="auto">
          <a:xfrm>
            <a:off x="3543300" y="3832225"/>
            <a:ext cx="46672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5-HT</a:t>
            </a:r>
            <a:endParaRPr lang="en-US" sz="1000" b="1" baseline="-25000">
              <a:solidFill>
                <a:schemeClr val="bg1"/>
              </a:solidFill>
              <a:effectLst>
                <a:outerShdw blurRad="38100" dist="38100" dir="2700000" algn="tl">
                  <a:srgbClr val="4D4D4D"/>
                </a:outerShdw>
              </a:effectLst>
              <a:latin typeface="Arial" charset="0"/>
            </a:endParaRPr>
          </a:p>
        </p:txBody>
      </p:sp>
      <p:sp>
        <p:nvSpPr>
          <p:cNvPr id="41093" name="Text Box 133"/>
          <p:cNvSpPr txBox="1">
            <a:spLocks noChangeArrowheads="1"/>
          </p:cNvSpPr>
          <p:nvPr/>
        </p:nvSpPr>
        <p:spPr bwMode="auto">
          <a:xfrm>
            <a:off x="3294063" y="3319463"/>
            <a:ext cx="487362" cy="246062"/>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TXA</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41094" name="Text Box 134"/>
          <p:cNvSpPr txBox="1">
            <a:spLocks noChangeArrowheads="1"/>
          </p:cNvSpPr>
          <p:nvPr/>
        </p:nvSpPr>
        <p:spPr bwMode="auto">
          <a:xfrm>
            <a:off x="3333750" y="3489325"/>
            <a:ext cx="460375" cy="458788"/>
          </a:xfrm>
          <a:prstGeom prst="rect">
            <a:avLst/>
          </a:prstGeom>
          <a:noFill/>
          <a:ln w="9525">
            <a:noFill/>
            <a:miter lim="800000"/>
            <a:headEnd/>
            <a:tailEnd/>
          </a:ln>
          <a:effectLst/>
        </p:spPr>
        <p:txBody>
          <a:bodyPr wrap="none">
            <a:spAutoFit/>
          </a:bodyPr>
          <a:lstStyle/>
          <a:p>
            <a:pPr algn="l">
              <a:defRPr/>
            </a:pPr>
            <a:r>
              <a:rPr lang="nl-BE" sz="800" b="1">
                <a:solidFill>
                  <a:schemeClr val="bg1"/>
                </a:solidFill>
                <a:effectLst>
                  <a:outerShdw blurRad="38100" dist="38100" dir="2700000" algn="tl">
                    <a:srgbClr val="4D4D4D"/>
                  </a:outerShdw>
                </a:effectLst>
                <a:latin typeface="Arial" charset="0"/>
              </a:rPr>
              <a:t>NO</a:t>
            </a:r>
          </a:p>
          <a:p>
            <a:pPr algn="l">
              <a:defRPr/>
            </a:pPr>
            <a:r>
              <a:rPr lang="nl-BE" sz="800" b="1">
                <a:solidFill>
                  <a:schemeClr val="bg1"/>
                </a:solidFill>
                <a:effectLst>
                  <a:outerShdw blurRad="38100" dist="38100" dir="2700000" algn="tl">
                    <a:srgbClr val="4D4D4D"/>
                  </a:outerShdw>
                </a:effectLst>
                <a:latin typeface="Arial" charset="0"/>
              </a:rPr>
              <a:t>PGI</a:t>
            </a:r>
            <a:r>
              <a:rPr lang="nl-BE" sz="800" b="1" baseline="-25000">
                <a:solidFill>
                  <a:schemeClr val="bg1"/>
                </a:solidFill>
                <a:effectLst>
                  <a:outerShdw blurRad="38100" dist="38100" dir="2700000" algn="tl">
                    <a:srgbClr val="4D4D4D"/>
                  </a:outerShdw>
                </a:effectLst>
                <a:latin typeface="Arial" charset="0"/>
              </a:rPr>
              <a:t>2</a:t>
            </a:r>
          </a:p>
          <a:p>
            <a:pPr algn="l">
              <a:defRPr/>
            </a:pPr>
            <a:r>
              <a:rPr lang="nl-BE" sz="800" b="1">
                <a:solidFill>
                  <a:schemeClr val="bg1"/>
                </a:solidFill>
                <a:effectLst>
                  <a:outerShdw blurRad="38100" dist="38100" dir="2700000" algn="tl">
                    <a:srgbClr val="4D4D4D"/>
                  </a:outerShdw>
                </a:effectLst>
                <a:latin typeface="Arial" charset="0"/>
              </a:rPr>
              <a:t>EDHF</a:t>
            </a:r>
            <a:endParaRPr lang="en-US" sz="800" b="1">
              <a:solidFill>
                <a:schemeClr val="bg1"/>
              </a:solidFill>
              <a:effectLst>
                <a:outerShdw blurRad="38100" dist="38100" dir="2700000" algn="tl">
                  <a:srgbClr val="4D4D4D"/>
                </a:outerShdw>
              </a:effectLst>
              <a:latin typeface="Arial" charset="0"/>
            </a:endParaRPr>
          </a:p>
        </p:txBody>
      </p:sp>
      <p:sp>
        <p:nvSpPr>
          <p:cNvPr id="60561" name="Freeform 135"/>
          <p:cNvSpPr>
            <a:spLocks/>
          </p:cNvSpPr>
          <p:nvPr/>
        </p:nvSpPr>
        <p:spPr bwMode="auto">
          <a:xfrm>
            <a:off x="3532188" y="2444750"/>
            <a:ext cx="1816100" cy="679450"/>
          </a:xfrm>
          <a:custGeom>
            <a:avLst/>
            <a:gdLst>
              <a:gd name="T0" fmla="*/ 0 w 1345"/>
              <a:gd name="T1" fmla="*/ 493 h 495"/>
              <a:gd name="T2" fmla="*/ 96 w 1345"/>
              <a:gd name="T3" fmla="*/ 238 h 495"/>
              <a:gd name="T4" fmla="*/ 379 w 1345"/>
              <a:gd name="T5" fmla="*/ 51 h 495"/>
              <a:gd name="T6" fmla="*/ 732 w 1345"/>
              <a:gd name="T7" fmla="*/ 8 h 495"/>
              <a:gd name="T8" fmla="*/ 1056 w 1345"/>
              <a:gd name="T9" fmla="*/ 100 h 495"/>
              <a:gd name="T10" fmla="*/ 1308 w 1345"/>
              <a:gd name="T11" fmla="*/ 345 h 495"/>
              <a:gd name="T12" fmla="*/ 1280 w 1345"/>
              <a:gd name="T13" fmla="*/ 372 h 495"/>
              <a:gd name="T14" fmla="*/ 1124 w 1345"/>
              <a:gd name="T15" fmla="*/ 401 h 495"/>
              <a:gd name="T16" fmla="*/ 967 w 1345"/>
              <a:gd name="T17" fmla="*/ 272 h 495"/>
              <a:gd name="T18" fmla="*/ 724 w 1345"/>
              <a:gd name="T19" fmla="*/ 209 h 495"/>
              <a:gd name="T20" fmla="*/ 391 w 1345"/>
              <a:gd name="T21" fmla="*/ 269 h 495"/>
              <a:gd name="T22" fmla="*/ 188 w 1345"/>
              <a:gd name="T23" fmla="*/ 434 h 495"/>
              <a:gd name="T24" fmla="*/ 98 w 1345"/>
              <a:gd name="T25" fmla="*/ 485 h 495"/>
              <a:gd name="T26" fmla="*/ 0 w 1345"/>
              <a:gd name="T27" fmla="*/ 493 h 4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45"/>
              <a:gd name="T43" fmla="*/ 0 h 495"/>
              <a:gd name="T44" fmla="*/ 1345 w 1345"/>
              <a:gd name="T45" fmla="*/ 495 h 4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45" h="495">
                <a:moveTo>
                  <a:pt x="0" y="493"/>
                </a:moveTo>
                <a:cubicBezTo>
                  <a:pt x="0" y="454"/>
                  <a:pt x="33" y="312"/>
                  <a:pt x="96" y="238"/>
                </a:cubicBezTo>
                <a:cubicBezTo>
                  <a:pt x="160" y="164"/>
                  <a:pt x="273" y="90"/>
                  <a:pt x="379" y="51"/>
                </a:cubicBezTo>
                <a:cubicBezTo>
                  <a:pt x="485" y="13"/>
                  <a:pt x="620" y="0"/>
                  <a:pt x="732" y="8"/>
                </a:cubicBezTo>
                <a:cubicBezTo>
                  <a:pt x="845" y="16"/>
                  <a:pt x="961" y="44"/>
                  <a:pt x="1056" y="100"/>
                </a:cubicBezTo>
                <a:cubicBezTo>
                  <a:pt x="1151" y="155"/>
                  <a:pt x="1270" y="300"/>
                  <a:pt x="1308" y="345"/>
                </a:cubicBezTo>
                <a:cubicBezTo>
                  <a:pt x="1345" y="390"/>
                  <a:pt x="1311" y="363"/>
                  <a:pt x="1280" y="372"/>
                </a:cubicBezTo>
                <a:cubicBezTo>
                  <a:pt x="1249" y="381"/>
                  <a:pt x="1176" y="418"/>
                  <a:pt x="1124" y="401"/>
                </a:cubicBezTo>
                <a:cubicBezTo>
                  <a:pt x="1072" y="384"/>
                  <a:pt x="1034" y="304"/>
                  <a:pt x="967" y="272"/>
                </a:cubicBezTo>
                <a:cubicBezTo>
                  <a:pt x="900" y="240"/>
                  <a:pt x="821" y="210"/>
                  <a:pt x="724" y="209"/>
                </a:cubicBezTo>
                <a:cubicBezTo>
                  <a:pt x="628" y="208"/>
                  <a:pt x="480" y="232"/>
                  <a:pt x="391" y="269"/>
                </a:cubicBezTo>
                <a:cubicBezTo>
                  <a:pt x="302" y="306"/>
                  <a:pt x="237" y="398"/>
                  <a:pt x="188" y="434"/>
                </a:cubicBezTo>
                <a:cubicBezTo>
                  <a:pt x="139" y="470"/>
                  <a:pt x="129" y="475"/>
                  <a:pt x="98" y="485"/>
                </a:cubicBezTo>
                <a:cubicBezTo>
                  <a:pt x="67" y="495"/>
                  <a:pt x="20" y="491"/>
                  <a:pt x="0" y="493"/>
                </a:cubicBezTo>
                <a:close/>
              </a:path>
            </a:pathLst>
          </a:custGeom>
          <a:solidFill>
            <a:srgbClr val="005800"/>
          </a:solidFill>
          <a:ln w="9525">
            <a:solidFill>
              <a:schemeClr val="tx1"/>
            </a:solidFill>
            <a:round/>
            <a:headEnd/>
            <a:tailEnd/>
          </a:ln>
          <a:effectLst/>
        </p:spPr>
        <p:txBody>
          <a:bodyPr/>
          <a:lstStyle/>
          <a:p>
            <a:pPr algn="r"/>
            <a:endParaRPr lang="nl-NL" sz="2400"/>
          </a:p>
        </p:txBody>
      </p:sp>
      <p:sp>
        <p:nvSpPr>
          <p:cNvPr id="41096" name="Text Box 136"/>
          <p:cNvSpPr txBox="1">
            <a:spLocks noChangeArrowheads="1"/>
          </p:cNvSpPr>
          <p:nvPr/>
        </p:nvSpPr>
        <p:spPr bwMode="auto">
          <a:xfrm>
            <a:off x="3594100" y="2847975"/>
            <a:ext cx="290513"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M</a:t>
            </a:r>
            <a:endParaRPr lang="en-US" sz="1000" b="1">
              <a:solidFill>
                <a:schemeClr val="bg1"/>
              </a:solidFill>
              <a:effectLst>
                <a:outerShdw blurRad="38100" dist="38100" dir="2700000" algn="tl">
                  <a:srgbClr val="4D4D4D"/>
                </a:outerShdw>
              </a:effectLst>
              <a:latin typeface="Arial" charset="0"/>
            </a:endParaRPr>
          </a:p>
        </p:txBody>
      </p:sp>
      <p:sp>
        <p:nvSpPr>
          <p:cNvPr id="41097" name="Text Box 137"/>
          <p:cNvSpPr txBox="1">
            <a:spLocks noChangeArrowheads="1"/>
          </p:cNvSpPr>
          <p:nvPr/>
        </p:nvSpPr>
        <p:spPr bwMode="auto">
          <a:xfrm>
            <a:off x="3841750" y="2649538"/>
            <a:ext cx="346075" cy="244475"/>
          </a:xfrm>
          <a:prstGeom prst="rect">
            <a:avLst/>
          </a:prstGeom>
          <a:noFill/>
          <a:ln w="9525">
            <a:noFill/>
            <a:miter lim="800000"/>
            <a:headEnd/>
            <a:tailEnd/>
          </a:ln>
          <a:effectLst/>
        </p:spPr>
        <p:txBody>
          <a:bodyPr wrap="none">
            <a:spAutoFit/>
          </a:bodyPr>
          <a:lstStyle/>
          <a:p>
            <a:pPr algn="l">
              <a:defRPr/>
            </a:pPr>
            <a:r>
              <a:rPr lang="el-GR" sz="1000" b="1">
                <a:solidFill>
                  <a:schemeClr val="bg1"/>
                </a:solidFill>
                <a:effectLst>
                  <a:outerShdw blurRad="38100" dist="38100" dir="2700000" algn="tl">
                    <a:srgbClr val="4D4D4D"/>
                  </a:outerShdw>
                </a:effectLst>
                <a:latin typeface="Arial" charset="0"/>
              </a:rPr>
              <a:t>α</a:t>
            </a:r>
            <a:r>
              <a:rPr lang="nl-BE" sz="1000" b="1" baseline="-25000">
                <a:solidFill>
                  <a:schemeClr val="bg1"/>
                </a:solidFill>
                <a:effectLst>
                  <a:outerShdw blurRad="38100" dist="38100" dir="2700000" algn="tl">
                    <a:srgbClr val="4D4D4D"/>
                  </a:outerShdw>
                </a:effectLst>
                <a:latin typeface="Arial" charset="0"/>
              </a:rPr>
              <a:t>2</a:t>
            </a:r>
            <a:r>
              <a:rPr lang="nl-BE" sz="1000" b="1">
                <a:solidFill>
                  <a:schemeClr val="bg1"/>
                </a:solidFill>
                <a:effectLst>
                  <a:outerShdw blurRad="38100" dist="38100" dir="2700000" algn="tl">
                    <a:srgbClr val="4D4D4D"/>
                  </a:outerShdw>
                </a:effectLst>
                <a:latin typeface="Arial" charset="0"/>
              </a:rPr>
              <a:t> </a:t>
            </a:r>
            <a:endParaRPr lang="el-GR" sz="1000" b="1">
              <a:solidFill>
                <a:schemeClr val="bg1"/>
              </a:solidFill>
              <a:effectLst>
                <a:outerShdw blurRad="38100" dist="38100" dir="2700000" algn="tl">
                  <a:srgbClr val="4D4D4D"/>
                </a:outerShdw>
              </a:effectLst>
              <a:latin typeface="Arial" charset="0"/>
            </a:endParaRPr>
          </a:p>
        </p:txBody>
      </p:sp>
      <p:sp>
        <p:nvSpPr>
          <p:cNvPr id="41098" name="Text Box 138"/>
          <p:cNvSpPr txBox="1">
            <a:spLocks noChangeArrowheads="1"/>
          </p:cNvSpPr>
          <p:nvPr/>
        </p:nvSpPr>
        <p:spPr bwMode="auto">
          <a:xfrm>
            <a:off x="4087813" y="2495550"/>
            <a:ext cx="915987" cy="214313"/>
          </a:xfrm>
          <a:prstGeom prst="rect">
            <a:avLst/>
          </a:prstGeom>
          <a:noFill/>
          <a:ln w="9525">
            <a:noFill/>
            <a:miter lim="800000"/>
            <a:headEnd/>
            <a:tailEnd/>
          </a:ln>
          <a:effectLst/>
        </p:spPr>
        <p:txBody>
          <a:bodyPr wrap="none">
            <a:spAutoFit/>
          </a:bodyPr>
          <a:lstStyle/>
          <a:p>
            <a:pPr algn="l">
              <a:defRPr/>
            </a:pPr>
            <a:r>
              <a:rPr lang="nl-BE" sz="800" b="1">
                <a:solidFill>
                  <a:schemeClr val="bg1"/>
                </a:solidFill>
                <a:effectLst>
                  <a:outerShdw blurRad="38100" dist="38100" dir="2700000" algn="tl">
                    <a:srgbClr val="4D4D4D"/>
                  </a:outerShdw>
                </a:effectLst>
                <a:latin typeface="Arial" charset="0"/>
              </a:rPr>
              <a:t>NO  PGI</a:t>
            </a:r>
            <a:r>
              <a:rPr lang="nl-BE" sz="800" b="1" baseline="-25000">
                <a:solidFill>
                  <a:schemeClr val="bg1"/>
                </a:solidFill>
                <a:effectLst>
                  <a:outerShdw blurRad="38100" dist="38100" dir="2700000" algn="tl">
                    <a:srgbClr val="4D4D4D"/>
                  </a:outerShdw>
                </a:effectLst>
                <a:latin typeface="Arial" charset="0"/>
              </a:rPr>
              <a:t>2  </a:t>
            </a:r>
            <a:r>
              <a:rPr lang="nl-BE" sz="800" b="1">
                <a:solidFill>
                  <a:schemeClr val="bg1"/>
                </a:solidFill>
                <a:effectLst>
                  <a:outerShdw blurRad="38100" dist="38100" dir="2700000" algn="tl">
                    <a:srgbClr val="4D4D4D"/>
                  </a:outerShdw>
                </a:effectLst>
                <a:latin typeface="Arial" charset="0"/>
              </a:rPr>
              <a:t>EDHF</a:t>
            </a:r>
            <a:endParaRPr lang="en-US" sz="800" b="1">
              <a:solidFill>
                <a:schemeClr val="bg1"/>
              </a:solidFill>
              <a:effectLst>
                <a:outerShdw blurRad="38100" dist="38100" dir="2700000" algn="tl">
                  <a:srgbClr val="4D4D4D"/>
                </a:outerShdw>
              </a:effectLst>
              <a:latin typeface="Arial" charset="0"/>
            </a:endParaRPr>
          </a:p>
        </p:txBody>
      </p:sp>
      <p:sp>
        <p:nvSpPr>
          <p:cNvPr id="60565" name="Freeform 139"/>
          <p:cNvSpPr>
            <a:spLocks/>
          </p:cNvSpPr>
          <p:nvPr/>
        </p:nvSpPr>
        <p:spPr bwMode="auto">
          <a:xfrm>
            <a:off x="3559175" y="4092575"/>
            <a:ext cx="1693863" cy="558800"/>
          </a:xfrm>
          <a:custGeom>
            <a:avLst/>
            <a:gdLst>
              <a:gd name="T0" fmla="*/ 130 w 1254"/>
              <a:gd name="T1" fmla="*/ 40 h 408"/>
              <a:gd name="T2" fmla="*/ 27 w 1254"/>
              <a:gd name="T3" fmla="*/ 49 h 408"/>
              <a:gd name="T4" fmla="*/ 290 w 1254"/>
              <a:gd name="T5" fmla="*/ 333 h 408"/>
              <a:gd name="T6" fmla="*/ 611 w 1254"/>
              <a:gd name="T7" fmla="*/ 404 h 408"/>
              <a:gd name="T8" fmla="*/ 959 w 1254"/>
              <a:gd name="T9" fmla="*/ 360 h 408"/>
              <a:gd name="T10" fmla="*/ 1162 w 1254"/>
              <a:gd name="T11" fmla="*/ 228 h 408"/>
              <a:gd name="T12" fmla="*/ 1240 w 1254"/>
              <a:gd name="T13" fmla="*/ 80 h 408"/>
              <a:gd name="T14" fmla="*/ 1077 w 1254"/>
              <a:gd name="T15" fmla="*/ 56 h 408"/>
              <a:gd name="T16" fmla="*/ 967 w 1254"/>
              <a:gd name="T17" fmla="*/ 111 h 408"/>
              <a:gd name="T18" fmla="*/ 776 w 1254"/>
              <a:gd name="T19" fmla="*/ 180 h 408"/>
              <a:gd name="T20" fmla="*/ 585 w 1254"/>
              <a:gd name="T21" fmla="*/ 187 h 408"/>
              <a:gd name="T22" fmla="*/ 408 w 1254"/>
              <a:gd name="T23" fmla="*/ 140 h 408"/>
              <a:gd name="T24" fmla="*/ 306 w 1254"/>
              <a:gd name="T25" fmla="*/ 83 h 408"/>
              <a:gd name="T26" fmla="*/ 222 w 1254"/>
              <a:gd name="T27" fmla="*/ 37 h 408"/>
              <a:gd name="T28" fmla="*/ 130 w 1254"/>
              <a:gd name="T29" fmla="*/ 40 h 40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54"/>
              <a:gd name="T46" fmla="*/ 0 h 408"/>
              <a:gd name="T47" fmla="*/ 1254 w 1254"/>
              <a:gd name="T48" fmla="*/ 408 h 40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54" h="408">
                <a:moveTo>
                  <a:pt x="130" y="40"/>
                </a:moveTo>
                <a:cubicBezTo>
                  <a:pt x="98" y="44"/>
                  <a:pt x="0" y="0"/>
                  <a:pt x="27" y="49"/>
                </a:cubicBezTo>
                <a:cubicBezTo>
                  <a:pt x="54" y="97"/>
                  <a:pt x="193" y="274"/>
                  <a:pt x="290" y="333"/>
                </a:cubicBezTo>
                <a:cubicBezTo>
                  <a:pt x="387" y="393"/>
                  <a:pt x="499" y="399"/>
                  <a:pt x="611" y="404"/>
                </a:cubicBezTo>
                <a:cubicBezTo>
                  <a:pt x="722" y="408"/>
                  <a:pt x="867" y="389"/>
                  <a:pt x="959" y="360"/>
                </a:cubicBezTo>
                <a:cubicBezTo>
                  <a:pt x="1051" y="332"/>
                  <a:pt x="1115" y="275"/>
                  <a:pt x="1162" y="228"/>
                </a:cubicBezTo>
                <a:cubicBezTo>
                  <a:pt x="1209" y="182"/>
                  <a:pt x="1254" y="109"/>
                  <a:pt x="1240" y="80"/>
                </a:cubicBezTo>
                <a:cubicBezTo>
                  <a:pt x="1225" y="51"/>
                  <a:pt x="1123" y="50"/>
                  <a:pt x="1077" y="56"/>
                </a:cubicBezTo>
                <a:cubicBezTo>
                  <a:pt x="1032" y="61"/>
                  <a:pt x="1017" y="91"/>
                  <a:pt x="967" y="111"/>
                </a:cubicBezTo>
                <a:cubicBezTo>
                  <a:pt x="917" y="132"/>
                  <a:pt x="839" y="167"/>
                  <a:pt x="776" y="180"/>
                </a:cubicBezTo>
                <a:cubicBezTo>
                  <a:pt x="713" y="192"/>
                  <a:pt x="647" y="193"/>
                  <a:pt x="585" y="187"/>
                </a:cubicBezTo>
                <a:cubicBezTo>
                  <a:pt x="524" y="181"/>
                  <a:pt x="455" y="157"/>
                  <a:pt x="408" y="140"/>
                </a:cubicBezTo>
                <a:cubicBezTo>
                  <a:pt x="362" y="123"/>
                  <a:pt x="337" y="100"/>
                  <a:pt x="306" y="83"/>
                </a:cubicBezTo>
                <a:cubicBezTo>
                  <a:pt x="275" y="66"/>
                  <a:pt x="251" y="44"/>
                  <a:pt x="222" y="37"/>
                </a:cubicBezTo>
                <a:cubicBezTo>
                  <a:pt x="193" y="30"/>
                  <a:pt x="149" y="40"/>
                  <a:pt x="130" y="40"/>
                </a:cubicBezTo>
                <a:close/>
              </a:path>
            </a:pathLst>
          </a:custGeom>
          <a:solidFill>
            <a:srgbClr val="005800"/>
          </a:solidFill>
          <a:ln w="9525">
            <a:solidFill>
              <a:schemeClr val="tx1"/>
            </a:solidFill>
            <a:round/>
            <a:headEnd/>
            <a:tailEnd/>
          </a:ln>
          <a:effectLst/>
        </p:spPr>
        <p:txBody>
          <a:bodyPr/>
          <a:lstStyle/>
          <a:p>
            <a:pPr algn="r"/>
            <a:endParaRPr lang="nl-NL" sz="2400"/>
          </a:p>
        </p:txBody>
      </p:sp>
      <p:sp>
        <p:nvSpPr>
          <p:cNvPr id="41100" name="Text Box 140"/>
          <p:cNvSpPr txBox="1">
            <a:spLocks noChangeArrowheads="1"/>
          </p:cNvSpPr>
          <p:nvPr/>
        </p:nvSpPr>
        <p:spPr bwMode="auto">
          <a:xfrm>
            <a:off x="4065588" y="4449763"/>
            <a:ext cx="915987" cy="214312"/>
          </a:xfrm>
          <a:prstGeom prst="rect">
            <a:avLst/>
          </a:prstGeom>
          <a:noFill/>
          <a:ln w="9525">
            <a:noFill/>
            <a:miter lim="800000"/>
            <a:headEnd/>
            <a:tailEnd/>
          </a:ln>
          <a:effectLst/>
        </p:spPr>
        <p:txBody>
          <a:bodyPr wrap="none">
            <a:spAutoFit/>
          </a:bodyPr>
          <a:lstStyle/>
          <a:p>
            <a:pPr algn="l">
              <a:defRPr/>
            </a:pPr>
            <a:r>
              <a:rPr lang="nl-BE" sz="800" b="1">
                <a:solidFill>
                  <a:schemeClr val="bg1"/>
                </a:solidFill>
                <a:effectLst>
                  <a:outerShdw blurRad="38100" dist="38100" dir="2700000" algn="tl">
                    <a:srgbClr val="4D4D4D"/>
                  </a:outerShdw>
                </a:effectLst>
                <a:latin typeface="Arial" charset="0"/>
              </a:rPr>
              <a:t>NO  PGI</a:t>
            </a:r>
            <a:r>
              <a:rPr lang="nl-BE" sz="800" b="1" baseline="-25000">
                <a:solidFill>
                  <a:schemeClr val="bg1"/>
                </a:solidFill>
                <a:effectLst>
                  <a:outerShdw blurRad="38100" dist="38100" dir="2700000" algn="tl">
                    <a:srgbClr val="4D4D4D"/>
                  </a:outerShdw>
                </a:effectLst>
                <a:latin typeface="Arial" charset="0"/>
              </a:rPr>
              <a:t>2  </a:t>
            </a:r>
            <a:r>
              <a:rPr lang="nl-BE" sz="800" b="1">
                <a:solidFill>
                  <a:schemeClr val="bg1"/>
                </a:solidFill>
                <a:effectLst>
                  <a:outerShdw blurRad="38100" dist="38100" dir="2700000" algn="tl">
                    <a:srgbClr val="4D4D4D"/>
                  </a:outerShdw>
                </a:effectLst>
                <a:latin typeface="Arial" charset="0"/>
              </a:rPr>
              <a:t>EDHF</a:t>
            </a:r>
            <a:endParaRPr lang="en-US" sz="800" b="1">
              <a:solidFill>
                <a:schemeClr val="bg1"/>
              </a:solidFill>
              <a:effectLst>
                <a:outerShdw blurRad="38100" dist="38100" dir="2700000" algn="tl">
                  <a:srgbClr val="4D4D4D"/>
                </a:outerShdw>
              </a:effectLst>
              <a:latin typeface="Arial" charset="0"/>
            </a:endParaRPr>
          </a:p>
        </p:txBody>
      </p:sp>
      <p:sp>
        <p:nvSpPr>
          <p:cNvPr id="41101" name="Text Box 141"/>
          <p:cNvSpPr txBox="1">
            <a:spLocks noChangeArrowheads="1"/>
          </p:cNvSpPr>
          <p:nvPr/>
        </p:nvSpPr>
        <p:spPr bwMode="auto">
          <a:xfrm>
            <a:off x="4237038" y="4256088"/>
            <a:ext cx="325437"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B</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41102" name="Text Box 142"/>
          <p:cNvSpPr txBox="1">
            <a:spLocks noChangeArrowheads="1"/>
          </p:cNvSpPr>
          <p:nvPr/>
        </p:nvSpPr>
        <p:spPr bwMode="auto">
          <a:xfrm>
            <a:off x="3792538" y="4043363"/>
            <a:ext cx="317500"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P</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41103" name="Text Box 143"/>
          <p:cNvSpPr txBox="1">
            <a:spLocks noChangeArrowheads="1"/>
          </p:cNvSpPr>
          <p:nvPr/>
        </p:nvSpPr>
        <p:spPr bwMode="auto">
          <a:xfrm>
            <a:off x="4594225" y="4206875"/>
            <a:ext cx="325438"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H</a:t>
            </a:r>
            <a:r>
              <a:rPr lang="nl-BE" sz="1000" b="1" baseline="-25000">
                <a:solidFill>
                  <a:schemeClr val="bg1"/>
                </a:solidFill>
                <a:effectLst>
                  <a:outerShdw blurRad="38100" dist="38100" dir="2700000" algn="tl">
                    <a:srgbClr val="4D4D4D"/>
                  </a:outerShdw>
                </a:effectLst>
                <a:latin typeface="Arial" charset="0"/>
              </a:rPr>
              <a:t>1</a:t>
            </a:r>
            <a:endParaRPr lang="en-US" sz="1000" b="1" baseline="-25000">
              <a:solidFill>
                <a:schemeClr val="bg1"/>
              </a:solidFill>
              <a:effectLst>
                <a:outerShdw blurRad="38100" dist="38100" dir="2700000" algn="tl">
                  <a:srgbClr val="4D4D4D"/>
                </a:outerShdw>
              </a:effectLst>
              <a:latin typeface="Arial" charset="0"/>
            </a:endParaRPr>
          </a:p>
        </p:txBody>
      </p:sp>
      <p:sp>
        <p:nvSpPr>
          <p:cNvPr id="41104" name="Text Box 144"/>
          <p:cNvSpPr txBox="1">
            <a:spLocks noChangeArrowheads="1"/>
          </p:cNvSpPr>
          <p:nvPr/>
        </p:nvSpPr>
        <p:spPr bwMode="auto">
          <a:xfrm>
            <a:off x="3219450" y="4392613"/>
            <a:ext cx="317500" cy="246062"/>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P</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41105" name="Text Box 145"/>
          <p:cNvSpPr txBox="1">
            <a:spLocks noChangeArrowheads="1"/>
          </p:cNvSpPr>
          <p:nvPr/>
        </p:nvSpPr>
        <p:spPr bwMode="auto">
          <a:xfrm>
            <a:off x="3760788" y="3219450"/>
            <a:ext cx="1414462" cy="336550"/>
          </a:xfrm>
          <a:prstGeom prst="rect">
            <a:avLst/>
          </a:prstGeom>
          <a:solidFill>
            <a:srgbClr val="CC0000"/>
          </a:solidFill>
          <a:ln w="9525">
            <a:noFill/>
            <a:miter lim="800000"/>
            <a:headEnd/>
            <a:tailEnd/>
          </a:ln>
          <a:effectLst/>
        </p:spPr>
        <p:txBody>
          <a:bodyPr wrap="none">
            <a:spAutoFit/>
          </a:bodyPr>
          <a:lstStyle/>
          <a:p>
            <a:pPr>
              <a:defRPr/>
            </a:pPr>
            <a:r>
              <a:rPr lang="nl-BE" sz="1600" b="1">
                <a:solidFill>
                  <a:schemeClr val="bg1"/>
                </a:solidFill>
                <a:effectLst>
                  <a:outerShdw blurRad="38100" dist="38100" dir="2700000" algn="tl">
                    <a:srgbClr val="000000"/>
                  </a:outerShdw>
                </a:effectLst>
                <a:latin typeface="Arial" charset="0"/>
              </a:rPr>
              <a:t>Endothelium</a:t>
            </a:r>
            <a:endParaRPr lang="en-US" sz="1600" b="1">
              <a:solidFill>
                <a:schemeClr val="bg1"/>
              </a:solidFill>
              <a:effectLst>
                <a:outerShdw blurRad="38100" dist="38100" dir="2700000" algn="tl">
                  <a:srgbClr val="000000"/>
                </a:outerShdw>
              </a:effectLst>
              <a:latin typeface="Arial" charset="0"/>
            </a:endParaRPr>
          </a:p>
        </p:txBody>
      </p:sp>
      <p:sp>
        <p:nvSpPr>
          <p:cNvPr id="41119" name="Text Box 159"/>
          <p:cNvSpPr txBox="1">
            <a:spLocks noChangeArrowheads="1"/>
          </p:cNvSpPr>
          <p:nvPr/>
        </p:nvSpPr>
        <p:spPr bwMode="auto">
          <a:xfrm>
            <a:off x="2752725" y="3211513"/>
            <a:ext cx="487363"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TXA</a:t>
            </a:r>
            <a:r>
              <a:rPr lang="nl-BE" sz="1000" b="1" baseline="-25000">
                <a:solidFill>
                  <a:schemeClr val="bg1"/>
                </a:solidFill>
                <a:effectLst>
                  <a:outerShdw blurRad="38100" dist="38100" dir="2700000" algn="tl">
                    <a:srgbClr val="4D4D4D"/>
                  </a:outerShdw>
                </a:effectLst>
                <a:latin typeface="Arial" charset="0"/>
              </a:rPr>
              <a:t>2</a:t>
            </a:r>
            <a:endParaRPr lang="en-US" sz="1000" b="1" baseline="-25000">
              <a:solidFill>
                <a:schemeClr val="bg1"/>
              </a:solidFill>
              <a:effectLst>
                <a:outerShdw blurRad="38100" dist="38100" dir="2700000" algn="tl">
                  <a:srgbClr val="4D4D4D"/>
                </a:outerShdw>
              </a:effectLst>
              <a:latin typeface="Arial" charset="0"/>
            </a:endParaRPr>
          </a:p>
        </p:txBody>
      </p:sp>
      <p:sp>
        <p:nvSpPr>
          <p:cNvPr id="41120" name="Text Box 160"/>
          <p:cNvSpPr txBox="1">
            <a:spLocks noChangeArrowheads="1"/>
          </p:cNvSpPr>
          <p:nvPr/>
        </p:nvSpPr>
        <p:spPr bwMode="auto">
          <a:xfrm>
            <a:off x="2752725" y="3659188"/>
            <a:ext cx="466725"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5-HT</a:t>
            </a:r>
            <a:endParaRPr lang="en-US" sz="1000" b="1" baseline="-25000">
              <a:solidFill>
                <a:schemeClr val="bg1"/>
              </a:solidFill>
              <a:effectLst>
                <a:outerShdw blurRad="38100" dist="38100" dir="2700000" algn="tl">
                  <a:srgbClr val="4D4D4D"/>
                </a:outerShdw>
              </a:effectLst>
              <a:latin typeface="Arial" charset="0"/>
            </a:endParaRPr>
          </a:p>
        </p:txBody>
      </p:sp>
      <p:sp>
        <p:nvSpPr>
          <p:cNvPr id="41121" name="Text Box 161"/>
          <p:cNvSpPr txBox="1">
            <a:spLocks noChangeArrowheads="1"/>
          </p:cNvSpPr>
          <p:nvPr/>
        </p:nvSpPr>
        <p:spPr bwMode="auto">
          <a:xfrm>
            <a:off x="2632075" y="2794000"/>
            <a:ext cx="290513" cy="244475"/>
          </a:xfrm>
          <a:prstGeom prst="rect">
            <a:avLst/>
          </a:prstGeom>
          <a:noFill/>
          <a:ln w="9525">
            <a:noFill/>
            <a:miter lim="800000"/>
            <a:headEnd/>
            <a:tailEnd/>
          </a:ln>
          <a:effectLst/>
        </p:spPr>
        <p:txBody>
          <a:bodyPr wrap="none">
            <a:spAutoFit/>
          </a:bodyPr>
          <a:lstStyle/>
          <a:p>
            <a:pPr algn="l">
              <a:defRPr/>
            </a:pPr>
            <a:r>
              <a:rPr lang="nl-BE" sz="1000" b="1">
                <a:solidFill>
                  <a:schemeClr val="bg1"/>
                </a:solidFill>
                <a:effectLst>
                  <a:outerShdw blurRad="38100" dist="38100" dir="2700000" algn="tl">
                    <a:srgbClr val="4D4D4D"/>
                  </a:outerShdw>
                </a:effectLst>
                <a:latin typeface="Arial" charset="0"/>
              </a:rPr>
              <a:t>M</a:t>
            </a:r>
            <a:endParaRPr lang="en-US" sz="1000" b="1">
              <a:solidFill>
                <a:schemeClr val="bg1"/>
              </a:solidFill>
              <a:effectLst>
                <a:outerShdw blurRad="38100" dist="38100" dir="2700000" algn="tl">
                  <a:srgbClr val="4D4D4D"/>
                </a:outerShdw>
              </a:effectLst>
              <a:latin typeface="Arial" charset="0"/>
            </a:endParaRPr>
          </a:p>
        </p:txBody>
      </p:sp>
      <p:sp>
        <p:nvSpPr>
          <p:cNvPr id="60575" name="Text Box 162"/>
          <p:cNvSpPr txBox="1">
            <a:spLocks noChangeArrowheads="1"/>
          </p:cNvSpPr>
          <p:nvPr/>
        </p:nvSpPr>
        <p:spPr bwMode="auto">
          <a:xfrm>
            <a:off x="3219450" y="4392613"/>
            <a:ext cx="317500" cy="246062"/>
          </a:xfrm>
          <a:prstGeom prst="rect">
            <a:avLst/>
          </a:prstGeom>
          <a:noFill/>
          <a:ln w="9525">
            <a:noFill/>
            <a:miter lim="800000"/>
            <a:headEnd/>
            <a:tailEnd/>
          </a:ln>
          <a:effectLst/>
        </p:spPr>
        <p:txBody>
          <a:bodyPr wrap="none">
            <a:spAutoFit/>
          </a:bodyPr>
          <a:lstStyle/>
          <a:p>
            <a:pPr algn="l"/>
            <a:r>
              <a:rPr lang="nl-BE" sz="1000" b="1">
                <a:solidFill>
                  <a:schemeClr val="bg1"/>
                </a:solidFill>
              </a:rPr>
              <a:t>P</a:t>
            </a:r>
            <a:r>
              <a:rPr lang="nl-BE" sz="1000" b="1" baseline="-25000">
                <a:solidFill>
                  <a:schemeClr val="bg1"/>
                </a:solidFill>
              </a:rPr>
              <a:t>2</a:t>
            </a:r>
            <a:endParaRPr lang="en-US" sz="1000" b="1" baseline="-25000">
              <a:solidFill>
                <a:schemeClr val="bg1"/>
              </a:solidFill>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PPCI</a:t>
            </a:r>
          </a:p>
        </p:txBody>
      </p:sp>
      <p:pic>
        <p:nvPicPr>
          <p:cNvPr id="4" name="Content Placeholder 3"/>
          <p:cNvPicPr>
            <a:picLocks noGrp="1"/>
          </p:cNvPicPr>
          <p:nvPr>
            <p:ph idx="1"/>
          </p:nvPr>
        </p:nvPicPr>
        <p:blipFill>
          <a:blip r:embed="rId2" cstate="print"/>
          <a:srcRect l="957" t="14164" r="24091" b="5949"/>
          <a:stretch>
            <a:fillRect/>
          </a:stretch>
        </p:blipFill>
        <p:spPr bwMode="auto">
          <a:xfrm>
            <a:off x="795604" y="2287588"/>
            <a:ext cx="7552791" cy="4525962"/>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t>Тромбоаспирација, привремени ПМ</a:t>
            </a:r>
            <a:endParaRPr lang="en-US" dirty="0"/>
          </a:p>
        </p:txBody>
      </p:sp>
      <p:pic>
        <p:nvPicPr>
          <p:cNvPr id="4" name="Content Placeholder 3"/>
          <p:cNvPicPr>
            <a:picLocks noGrp="1"/>
          </p:cNvPicPr>
          <p:nvPr>
            <p:ph idx="1"/>
          </p:nvPr>
        </p:nvPicPr>
        <p:blipFill>
          <a:blip r:embed="rId2" cstate="print"/>
          <a:srcRect l="11163" t="18697" r="39400" b="18414"/>
          <a:stretch>
            <a:fillRect/>
          </a:stretch>
        </p:blipFill>
        <p:spPr bwMode="auto">
          <a:xfrm>
            <a:off x="1407917" y="2287588"/>
            <a:ext cx="6328165" cy="4525962"/>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dirty="0"/>
              <a:t>Тромбоаспират</a:t>
            </a:r>
            <a:endParaRPr lang="en-US" dirty="0"/>
          </a:p>
        </p:txBody>
      </p:sp>
      <p:pic>
        <p:nvPicPr>
          <p:cNvPr id="4" name="Content Placeholder 3"/>
          <p:cNvPicPr>
            <a:picLocks noGrp="1"/>
          </p:cNvPicPr>
          <p:nvPr>
            <p:ph idx="1"/>
          </p:nvPr>
        </p:nvPicPr>
        <p:blipFill>
          <a:blip r:embed="rId2" cstate="print"/>
          <a:srcRect l="58367" t="28045" r="4635" b="42776"/>
          <a:stretch>
            <a:fillRect/>
          </a:stretch>
        </p:blipFill>
        <p:spPr bwMode="auto">
          <a:xfrm>
            <a:off x="683568" y="2276872"/>
            <a:ext cx="7704856" cy="4392488"/>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8229600" cy="1143000"/>
          </a:xfrm>
        </p:spPr>
        <p:txBody>
          <a:bodyPr/>
          <a:lstStyle/>
          <a:p>
            <a:r>
              <a:rPr lang="sr-Cyrl-RS" sz="2400" dirty="0"/>
              <a:t>Пример 1.</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Пацијенткиња стара 75 година примљена је у коронарну јединицу са симптомима бола у грудима праћеног мучнином. Пацијенткиња је хипертоничар, дијабетичар, са хиперлипидемијом.</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ТА-160/105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фр-75/мин, депресија ST сегмента у одводима D2, D3, aVF, V4-V6. </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еритроцити-4,21 леукоцити-9,9 хемоглобин-138 тромбоцити-339 гликемија-8,4 холестерол-7,6 LDL-4,5 HDL-0,9 TGL-3,1 AST-32 ALT-30уреа- 12,7 креатинин-146 тропонин-3,9.</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Митралнавалвула анатомски и функционално компетентна. Лева преткомора нормалних димензија. Аорта тривеларна, нормалних димензија, сепарације и протока. Лева комора нормалних ендокавиталних димензија, нормалне дебљине зидова, очуване систолне и дијастолне функције, са хипокинезијом медијалног и апикалног сегмента доњег зида. Десне шупљине и перикардб.о. </a:t>
            </a:r>
            <a:endParaRPr lang="en-US" sz="1200" dirty="0"/>
          </a:p>
          <a:p>
            <a:endParaRPr lang="en-US" dirty="0"/>
          </a:p>
        </p:txBody>
      </p:sp>
    </p:spTree>
    <p:extLst>
      <p:ext uri="{BB962C8B-B14F-4D97-AF65-F5344CB8AC3E}">
        <p14:creationId xmlns:p14="http://schemas.microsoft.com/office/powerpoint/2010/main" val="918377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2.</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 стар 65 година, хипертоничар, дијабетичар, пушач, се јавља на пријем Ургентног центра са боловима у грудима који се шире низ леву руку. Хипертоничар на редовној терпији.</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ТА-190/110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фр-75/мин, депресија ST сегмента у одводима V2-V6. </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еритроцити-4,66 леукоцити-9,4 хемоглобин-148 тромбоцити-398 гликемија-6,2 холестерол-5,9 LDL-3,4 HDL-1,0 TGL-3,5 AST-41 ALT-43 уреа-10,8 креатинин-119 тропонин-2,8 (изнад референтних вредности). </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Митралникусписи парцијално фиброзно измењени са тривијалном митралномрегургитацијом. Лева преткомора нормалних димензија. Аорта тривеларна, нормалних димензија, сепарације и протока. Лева комора нормалних ендокавиталних димензија, нормалне дебљине зидова, очуване систолне и дијастолне функције, са хипокинезијом предњег зида. Десне шупљине и перикардб.о. </a:t>
            </a:r>
            <a:endParaRPr lang="en-US" sz="1200" dirty="0"/>
          </a:p>
          <a:p>
            <a:endParaRPr lang="en-US" dirty="0"/>
          </a:p>
        </p:txBody>
      </p:sp>
    </p:spTree>
    <p:extLst>
      <p:ext uri="{BB962C8B-B14F-4D97-AF65-F5344CB8AC3E}">
        <p14:creationId xmlns:p14="http://schemas.microsoft.com/office/powerpoint/2010/main" val="10599102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3.</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Пацијенткиња старости 46 година се јавља у УЦ са симптомима јаких болова са леве стране грудног коша. Наводи да је данима уназад изложена јаком психичком стресу. Пушач, са хиперлипидемијом. </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ТА-140/95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фр-75/мин,  без промена на ST сегменту и Т таласу.</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еритроцити-4,46 леукоцити-8,5 хемоглобин-149 тромбоцити-364 гликемија-4,7 холестерол-4,2 LDL-2,4 HDL-1,8 TGL-1,4 AST-26 ALT-26 уреа- 8,3 креатинин-107 тропонин-негативан. </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Митралнавалвула анатомски и функционално компетентна. Лева преткомора нормалних димензија. Аорта тривеларна, нормалних димензија, сепарације и протока. Лева комора нормалних ендокавиталних димензија, нормалне дебљине зидова, очуване систолне и дијастолне функције, без сегментих испада у контрактилности. Десне шупљине и перикардб.о. </a:t>
            </a:r>
            <a:endParaRPr lang="en-US" sz="1200" dirty="0"/>
          </a:p>
          <a:p>
            <a:pPr algn="just">
              <a:lnSpc>
                <a:spcPct val="150000"/>
              </a:lnSpc>
              <a:spcAft>
                <a:spcPts val="0"/>
              </a:spcAft>
            </a:pPr>
            <a:r>
              <a:rPr lang="sr-Cyrl-RS" sz="1200" dirty="0">
                <a:latin typeface="Times New Roman" panose="02020603050405020304" pitchFamily="18" charset="0"/>
              </a:rPr>
              <a:t>Пријемни лекар приликом прегледа примећује дискретне кожне промене са леве стране грудног коша до стернума. </a:t>
            </a:r>
            <a:endParaRPr lang="en-US" sz="1200" dirty="0">
              <a:effectLst/>
            </a:endParaRPr>
          </a:p>
        </p:txBody>
      </p:sp>
    </p:spTree>
    <p:extLst>
      <p:ext uri="{BB962C8B-B14F-4D97-AF65-F5344CB8AC3E}">
        <p14:creationId xmlns:p14="http://schemas.microsoft.com/office/powerpoint/2010/main" val="38430536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2736"/>
            <a:ext cx="8229600" cy="1143000"/>
          </a:xfrm>
        </p:spPr>
        <p:txBody>
          <a:bodyPr/>
          <a:lstStyle/>
          <a:p>
            <a:r>
              <a:rPr lang="sr-Cyrl-RS" sz="2400" dirty="0"/>
              <a:t>Пример 4.</a:t>
            </a:r>
            <a:endParaRPr lang="en-US" sz="2400" dirty="0"/>
          </a:p>
        </p:txBody>
      </p:sp>
      <p:sp>
        <p:nvSpPr>
          <p:cNvPr id="3" name="Content Placeholder 2"/>
          <p:cNvSpPr>
            <a:spLocks noGrp="1"/>
          </p:cNvSpPr>
          <p:nvPr>
            <p:ph idx="1"/>
          </p:nvPr>
        </p:nvSpPr>
        <p:spPr>
          <a:xfrm>
            <a:off x="457200" y="2195736"/>
            <a:ext cx="8229600" cy="4525962"/>
          </a:xfrm>
        </p:spPr>
        <p:txBody>
          <a:bodyPr/>
          <a:lstStyle/>
          <a:p>
            <a:pPr algn="just">
              <a:lnSpc>
                <a:spcPct val="150000"/>
              </a:lnSpc>
              <a:spcAft>
                <a:spcPts val="0"/>
              </a:spcAft>
            </a:pPr>
            <a:r>
              <a:rPr lang="sr-Cyrl-RS" sz="1200" dirty="0">
                <a:latin typeface="Times New Roman" panose="02020603050405020304" pitchFamily="18" charset="0"/>
              </a:rPr>
              <a:t>Гојазан пацијент старости 44 године се јавља у УЦ са боловима у грудима. Анамнестички наводи да му се болови јављају најчешће увече у лежећем положају, нарочито након обилнијег оброка и да су праћени осећајем убрзаног а понекад и неправилног срчаног рада. Слично примећује и приликом сагињања, нпр. да веже пертле. Жали се на јаку горушицу, користи антациде. </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ТА-130/85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фр-85/мин,  без промена на ST сегменту и Т таласу, појединачне SVES.</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еритроцити-4,67 леукоцити-9,8 хемоглобин-151 тромбоцити-350 гликемија-5,8 холестерол-6,2 LDL-3,8 HDL-1,1 TGL-2,7 AST-38 ALT-29 уреа- 8,9 креатинин-118 тропонин-негативан. </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Митралнавалвула анатомски и функционално компетентна. Лева преткомора нормалних димензија. Аорта тривеларна, нормалних димензија, сепарације велума и протока. Лева комора нормалних ендокавиталних димензија, нормалне дебљине зидова, очуване систолне и дијастолне функције, без сегментих испада у контрактилности. Десне шупљине и перикардб.о. </a:t>
            </a:r>
            <a:endParaRPr lang="en-US" sz="1200" dirty="0"/>
          </a:p>
          <a:p>
            <a:endParaRPr lang="en-US" dirty="0"/>
          </a:p>
        </p:txBody>
      </p:sp>
    </p:spTree>
    <p:extLst>
      <p:ext uri="{BB962C8B-B14F-4D97-AF65-F5344CB8AC3E}">
        <p14:creationId xmlns:p14="http://schemas.microsoft.com/office/powerpoint/2010/main" val="35142547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5.</a:t>
            </a:r>
            <a:endParaRPr lang="en-US" sz="2400" dirty="0"/>
          </a:p>
        </p:txBody>
      </p:sp>
      <p:sp>
        <p:nvSpPr>
          <p:cNvPr id="3" name="Content Placeholder 2"/>
          <p:cNvSpPr>
            <a:spLocks noGrp="1"/>
          </p:cNvSpPr>
          <p:nvPr>
            <p:ph idx="1"/>
          </p:nvPr>
        </p:nvSpPr>
        <p:spPr>
          <a:xfrm>
            <a:off x="447891" y="2183878"/>
            <a:ext cx="8229600" cy="4525962"/>
          </a:xfrm>
        </p:spPr>
        <p:txBody>
          <a:bodyPr/>
          <a:lstStyle/>
          <a:p>
            <a:pPr algn="just">
              <a:lnSpc>
                <a:spcPct val="150000"/>
              </a:lnSpc>
              <a:spcAft>
                <a:spcPts val="0"/>
              </a:spcAft>
            </a:pPr>
            <a:r>
              <a:rPr lang="sr-Cyrl-RS" sz="1200" dirty="0">
                <a:latin typeface="Times New Roman" panose="02020603050405020304" pitchFamily="18" charset="0"/>
              </a:rPr>
              <a:t>Пацијент стар 63 године примљен у УЦ због раздирућих болова у грудима са пропагацијом у леђа. Орошен хладним знојем, лошег аспекта. Дугогодишњи пушач ихипертоничар са нерегулисаним вредностима ТА упркос терапији. </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дијастолни шум у другом међуребарном простору десно од стернума. ТА-210/115 mmHg  (са разликом у притисцима на левој и десној руци).Пулмо: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фр-100/мин,  елевације ST сегмента у одводима D2, D3, aVF, учестале VES.</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еритроцити-4,14 леукоцити-11,9 хемоглобин-121 тромбоцити-393 гликемија-5,9 холестерол-5,2 LDL-3,5 HDL-1,4 TGL-2,1 AST-19 ALT-25 уреа- 8,8 креатинин-119.</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Митралнавалвула анатомски и функционално компетентна. Лева преткомора нормалних димензија. Аорта тривеларна, нормалних димензија, сепарације велума и протока, са могућим интималнимфлапом који може диференцијално дијагностички одговарати и реверберацији. Лева комора нормалних ендокавиталних димензија, нормалне дебљине зидова, очуване систолне и дијастолне функције, хипокинетичногбазалног сегмента доњег зида. Десне шупљине и перикардб.о.</a:t>
            </a:r>
            <a:endParaRPr lang="en-US" sz="1200" dirty="0"/>
          </a:p>
          <a:p>
            <a:pPr algn="just">
              <a:lnSpc>
                <a:spcPct val="150000"/>
              </a:lnSpc>
              <a:spcAft>
                <a:spcPts val="0"/>
              </a:spcAft>
            </a:pPr>
            <a:r>
              <a:rPr lang="sr-Cyrl-RS" sz="1200" dirty="0">
                <a:latin typeface="Times New Roman" panose="02020603050405020304" pitchFamily="18" charset="0"/>
              </a:rPr>
              <a:t>С обзиром да у пријемној установи не постоји могућност примарне перкутане коронарне интервенције, дежурни кардиолог има на располагању једино фибринолитичку терапију у лечењу STEMI. </a:t>
            </a:r>
            <a:endParaRPr lang="en-US" sz="1200" dirty="0"/>
          </a:p>
          <a:p>
            <a:endParaRPr lang="en-US" dirty="0"/>
          </a:p>
        </p:txBody>
      </p:sp>
    </p:spTree>
    <p:extLst>
      <p:ext uri="{BB962C8B-B14F-4D97-AF65-F5344CB8AC3E}">
        <p14:creationId xmlns:p14="http://schemas.microsoft.com/office/powerpoint/2010/main" val="13129660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6.</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 стар 38 година довежен колима Службе хитне помоћи у пријемну амбуланту Ургентног центра са јаким болом у грудима који се јавио пре пола сата. Никада раније није имао сличне тегобе. Негира факторе ризика за коронарну болест, као и друга хронична обољења.</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без шумова. ТА-150/100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фр-100/мин,  елевације ST сегмента у одводима D2, D3, aVF.</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еритроцити-4,57 леукоцити-8,4 хемоглобин-156 тромбоцити-328 гликемија-5,4 холестерол-5,9 LDL-3,4 HDL-1,5 TGL-1,6 AST-22 ALT-28 уреа- 8,5 креатинин-106.</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Митралнавалвула анатомски и функционално компетентна. Лева преткомора нормалних димензија. Аорта тривеларна, нормалних димензија, сепарације велума и протока. Лева комора нормалних ендокавиталних димензија, нормалне дебљине зидова, очуване систолне и дијастолне функције, хипокинетичногбазалног и медијалног сегмента доњег зида. Десне шупљине и перикардб.о.</a:t>
            </a:r>
            <a:endParaRPr lang="en-US" sz="1200" dirty="0"/>
          </a:p>
          <a:p>
            <a:endParaRPr lang="en-US" dirty="0"/>
          </a:p>
        </p:txBody>
      </p:sp>
    </p:spTree>
    <p:extLst>
      <p:ext uri="{BB962C8B-B14F-4D97-AF65-F5344CB8AC3E}">
        <p14:creationId xmlns:p14="http://schemas.microsoft.com/office/powerpoint/2010/main" val="10016001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7.</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Пацијенткиња стара 67 година примљена на Интерно одељење Опште болнице са симптомима бола у грудима од пре сат времена са ширењем у вилицу и рамена. Хипертоничар и пушач. </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без шумова. ТА-165/100 mmHg. Пулмо: нормалан дисајни шум. Абдомен: у равни грудног коша, мек,  палпаторноболно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фр-80/мин,  елевације ST сегмента у одводима D1, aVL, V5 и V6.</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еритроцити-4,72 леукоцити-10,5 хемоглобин-147 тромбоцити-311 гликемија-5,0 холестерол-4,8 LDL-2,43 HDL-1,54 TGL-1,8 AST-21 ALT-23 уреа-8,6 креатинин-110.</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Митралнавалвула анатомски и функционално компетентна. Лева преткомора нормалних димензија. Аорта тривеларна, нормалних димензија, сепарације велума и протока. Лева комора нормалних ендокавиталних димензија, нормалне дебљине зидова, очуване систолне и дијастолне функције, хипокинетичног латералног зида. Десне шупљине и перикардб.о.</a:t>
            </a:r>
            <a:endParaRPr lang="en-US" sz="1200" dirty="0"/>
          </a:p>
          <a:p>
            <a:endParaRPr lang="en-US" dirty="0"/>
          </a:p>
        </p:txBody>
      </p:sp>
    </p:spTree>
    <p:extLst>
      <p:ext uri="{BB962C8B-B14F-4D97-AF65-F5344CB8AC3E}">
        <p14:creationId xmlns:p14="http://schemas.microsoft.com/office/powerpoint/2010/main" val="1500312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2" cstate="print"/>
          <a:srcRect/>
          <a:stretch>
            <a:fillRect/>
          </a:stretch>
        </p:blipFill>
        <p:spPr bwMode="auto">
          <a:xfrm>
            <a:off x="899592" y="987678"/>
            <a:ext cx="7751557" cy="5825872"/>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8.</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Пацијенткиња старости 68 година примњена у Општу болницу без ангиосале са симптомима бола у грудима од пре пола сата, са пропагацијом дуж леве руке. Хипертоничар, дијабетичар, са хиперлипидемијом, пушач.</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аритмична, тонови јасни. ТА-160/105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фр-65/мин,  депресије ST сегмента у одводима  V2 - V6, учестале појединачне VES.</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еритроцити-4,56 леукоцити-9,3 хемоглобин-138 тромбоцити-343 гликемија-6,2 холестерол-5,4 LDL-2,9 HDL-1,4 TGL-3,1 AST-33 ALT-37 уреа-10,4 креатинин-131 тропонин-4,1 (позитиван).</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Митралникусписифиброзно измењени са трагом митралнерегургитације. Лева преткомора граничних димензија. Аорта тривеларна, нормалних димензија, сепарације велума и протока. Лева комора нормалних ендокавиталних димензија, нормалне дебљине зидова, снижене систолне функције, акинетичногпредњег зида леве коморе. Десне шупљине и перикардб.о.</a:t>
            </a:r>
            <a:endParaRPr lang="en-US" sz="1200" dirty="0"/>
          </a:p>
          <a:p>
            <a:pPr algn="just">
              <a:lnSpc>
                <a:spcPct val="150000"/>
              </a:lnSpc>
              <a:spcAft>
                <a:spcPts val="0"/>
              </a:spcAft>
            </a:pPr>
            <a:r>
              <a:rPr lang="sr-Cyrl-RS" sz="1200" dirty="0">
                <a:latin typeface="Times New Roman" panose="02020603050405020304" pitchFamily="18" charset="0"/>
              </a:rPr>
              <a:t>На ЕКГ монитору се уочавају учестале коморске екстрасистоле типа бигеминије.</a:t>
            </a:r>
            <a:endParaRPr lang="en-US" sz="1200" dirty="0">
              <a:effectLst/>
            </a:endParaRPr>
          </a:p>
        </p:txBody>
      </p:sp>
    </p:spTree>
    <p:extLst>
      <p:ext uri="{BB962C8B-B14F-4D97-AF65-F5344CB8AC3E}">
        <p14:creationId xmlns:p14="http://schemas.microsoft.com/office/powerpoint/2010/main" val="25762851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9.</a:t>
            </a:r>
            <a:endParaRPr lang="en-US" sz="2400" dirty="0"/>
          </a:p>
        </p:txBody>
      </p:sp>
      <p:sp>
        <p:nvSpPr>
          <p:cNvPr id="3" name="Content Placeholder 2"/>
          <p:cNvSpPr>
            <a:spLocks noGrp="1"/>
          </p:cNvSpPr>
          <p:nvPr>
            <p:ph idx="1"/>
          </p:nvPr>
        </p:nvSpPr>
        <p:spPr/>
        <p:txBody>
          <a:bodyPr/>
          <a:lstStyle/>
          <a:p>
            <a:pPr marL="0" marR="0" algn="just">
              <a:lnSpc>
                <a:spcPct val="150000"/>
              </a:lnSpc>
              <a:spcBef>
                <a:spcPts val="0"/>
              </a:spcBef>
              <a:spcAft>
                <a:spcPts val="800"/>
              </a:spcAft>
            </a:pPr>
            <a:r>
              <a:rPr lang="sr-Cyrl-RS" sz="1200" kern="100" dirty="0">
                <a:latin typeface="Times New Roman" panose="02020603050405020304" pitchFamily="18" charset="0"/>
                <a:ea typeface="Calibri" panose="020F0502020204030204" pitchFamily="34" charset="0"/>
                <a:cs typeface="Times New Roman" panose="02020603050405020304" pitchFamily="18" charset="0"/>
              </a:rPr>
              <a:t>Пацијенткиња старости 58 година примњена у Општу болницу без ангиосале са симптомима болова у грудима и малаксалости. Хипертоничар, бивши пушач. Даје податак да је пре 5 година имала епизоду крварења из дуоденалногулкуса.</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sr-Cyrl-RS" sz="1200" kern="100" dirty="0">
                <a:latin typeface="Times New Roman" panose="02020603050405020304" pitchFamily="18" charset="0"/>
                <a:ea typeface="Calibri" panose="020F0502020204030204" pitchFamily="34" charset="0"/>
                <a:cs typeface="Times New Roman" panose="02020603050405020304" pitchFamily="18" charset="0"/>
              </a:rPr>
              <a:t>Аускултаторни налаз на срцу: акција ритмична, тонови јасни. ТА-170/110 mmHg.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sr-Cyrl-RS" sz="1200" kern="100" dirty="0">
                <a:latin typeface="Times New Roman" panose="02020603050405020304" pitchFamily="18" charset="0"/>
                <a:ea typeface="Calibri" panose="020F0502020204030204" pitchFamily="34" charset="0"/>
                <a:cs typeface="Times New Roman" panose="02020603050405020304" pitchFamily="18" charset="0"/>
              </a:rPr>
              <a:t>ЕКГ: синусни ритам, фр-75/мин,  депресије ST сегмента у одводима  D1, aVL, V2 - V6.</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sr-Cyrl-RS" sz="1200" kern="100" dirty="0">
                <a:latin typeface="Times New Roman" panose="02020603050405020304" pitchFamily="18" charset="0"/>
                <a:ea typeface="Calibri" panose="020F0502020204030204" pitchFamily="34" charset="0"/>
                <a:cs typeface="Times New Roman" panose="02020603050405020304" pitchFamily="18" charset="0"/>
              </a:rPr>
              <a:t>Лабораторија: еритроцити-4,41 леукоцити-9,9 хемоглобин-132 тромбоцити-387 гликемија-5,8 холестерол-5,9 LDL-2,5 HDL-1,9 TGL-2,1 AST-30 ALT-28 уреа-8,6 креатинин-121 тропонин-3,6 (позитиван).</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sr-Cyrl-RS" sz="1200" kern="100" dirty="0">
                <a:latin typeface="Times New Roman" panose="02020603050405020304" pitchFamily="18" charset="0"/>
                <a:ea typeface="Calibri" panose="020F0502020204030204" pitchFamily="34" charset="0"/>
                <a:cs typeface="Times New Roman" panose="02020603050405020304" pitchFamily="18" charset="0"/>
              </a:rPr>
              <a:t>Ехокардиографски налаз: Митралникусписифиброзно измењени, компетентни. Лева преткомора нормалних димензија. Аорта тривеларна, нормалних димензија, сепарације велума и протока. Лева комора нормалних ендокавиталних димензија, нормалне дебљине зидова, очуване систолне функције, хипокинетичног медијалног и апикалног сегмента предњег зида леве коморе. Десне шупљине и перикардб.о.</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7914647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Cyrl-RS" sz="2400" dirty="0"/>
              <a:t>Пример 10.</a:t>
            </a:r>
            <a:endParaRPr lang="en-US" sz="2400" dirty="0"/>
          </a:p>
        </p:txBody>
      </p:sp>
      <p:sp>
        <p:nvSpPr>
          <p:cNvPr id="3" name="Content Placeholder 2"/>
          <p:cNvSpPr>
            <a:spLocks noGrp="1"/>
          </p:cNvSpPr>
          <p:nvPr>
            <p:ph idx="1"/>
          </p:nvPr>
        </p:nvSpPr>
        <p:spPr/>
        <p:txBody>
          <a:bodyPr/>
          <a:lstStyle/>
          <a:p>
            <a:pPr algn="just">
              <a:lnSpc>
                <a:spcPct val="150000"/>
              </a:lnSpc>
              <a:spcAft>
                <a:spcPts val="0"/>
              </a:spcAft>
            </a:pPr>
            <a:r>
              <a:rPr lang="sr-Cyrl-RS" sz="1200" dirty="0">
                <a:latin typeface="Times New Roman" panose="02020603050405020304" pitchFamily="18" charset="0"/>
              </a:rPr>
              <a:t>Пацијент старости 76 година примљен у Коронарну јединицу болнице која има Ангиосалу и пружа могућност за примарну перкутану коронарну интервенцију. Његов основни симптом је бол у грудима и оба лакта од пре 2 сата. Негира ранија кардиолошка обољења и тегобе. Дугогодишњи пушач.</a:t>
            </a:r>
            <a:endParaRPr lang="en-US" sz="1200" dirty="0"/>
          </a:p>
          <a:p>
            <a:pPr algn="just">
              <a:lnSpc>
                <a:spcPct val="150000"/>
              </a:lnSpc>
              <a:spcAft>
                <a:spcPts val="0"/>
              </a:spcAft>
            </a:pPr>
            <a:r>
              <a:rPr lang="sr-Cyrl-RS" sz="1200" dirty="0">
                <a:latin typeface="Times New Roman" panose="02020603050405020304" pitchFamily="18" charset="0"/>
              </a:rPr>
              <a:t>Аускултаторни налаз на срцу: акција ритмична, тонови јасни. ТА-140/90mmHg . Пулмо: нормалан дисајни шум. Абдомен: у равни грудног коша, мек,  палпаторно болно неосетљив на површну и дубоку палпацију. Екстремитети: без отока и деформитета.</a:t>
            </a:r>
            <a:endParaRPr lang="en-US" sz="1200" dirty="0"/>
          </a:p>
          <a:p>
            <a:pPr algn="just">
              <a:lnSpc>
                <a:spcPct val="150000"/>
              </a:lnSpc>
              <a:spcAft>
                <a:spcPts val="0"/>
              </a:spcAft>
            </a:pPr>
            <a:r>
              <a:rPr lang="sr-Cyrl-RS" sz="1200" dirty="0">
                <a:latin typeface="Times New Roman" panose="02020603050405020304" pitchFamily="18" charset="0"/>
              </a:rPr>
              <a:t>ЕКГ: синусни ритам, фр-75/мин,  депресије ST сегмента у одводима  D2, D3, aVF.</a:t>
            </a:r>
            <a:endParaRPr lang="en-US" sz="1200" dirty="0"/>
          </a:p>
          <a:p>
            <a:pPr algn="just">
              <a:lnSpc>
                <a:spcPct val="150000"/>
              </a:lnSpc>
              <a:spcAft>
                <a:spcPts val="0"/>
              </a:spcAft>
            </a:pPr>
            <a:r>
              <a:rPr lang="sr-Cyrl-RS" sz="1200" dirty="0">
                <a:latin typeface="Times New Roman" panose="02020603050405020304" pitchFamily="18" charset="0"/>
              </a:rPr>
              <a:t>Лабораторија: еритроцити-4,35 леукоцити-9,2 хемоглобин-144 тромбоцити-364 гликемија-5,4 холестерол-5,5 LDL-2,3 HDL-1,4 TGL-2,0 AST-31 ALT-27 уреа-8,9 креатинин-126 тропонин-2,8 (позитиван).</a:t>
            </a:r>
            <a:endParaRPr lang="en-US" sz="1200" dirty="0"/>
          </a:p>
          <a:p>
            <a:pPr algn="just">
              <a:lnSpc>
                <a:spcPct val="150000"/>
              </a:lnSpc>
              <a:spcAft>
                <a:spcPts val="0"/>
              </a:spcAft>
            </a:pPr>
            <a:r>
              <a:rPr lang="sr-Cyrl-RS" sz="1200" dirty="0">
                <a:latin typeface="Times New Roman" panose="02020603050405020304" pitchFamily="18" charset="0"/>
              </a:rPr>
              <a:t>Ехокардиографски налаз: Митралникусписифиброзно измењени, компетентни. Лева преткомора нормалних димензија. Аорта тривеларна, нормалних димензија, сепарације велума и протока. Лева комора нормалних ендокавиталних димензија, нормалне дебљине зидова, очуване систолне функције, хипокинетичног медијалног  сегмента доњег зида леве коморе. Десне шупљине и перикардб.о.</a:t>
            </a:r>
            <a:endParaRPr lang="en-US" sz="1200" dirty="0"/>
          </a:p>
          <a:p>
            <a:endParaRPr lang="en-US" dirty="0"/>
          </a:p>
        </p:txBody>
      </p:sp>
    </p:spTree>
    <p:extLst>
      <p:ext uri="{BB962C8B-B14F-4D97-AF65-F5344CB8AC3E}">
        <p14:creationId xmlns:p14="http://schemas.microsoft.com/office/powerpoint/2010/main" val="1238981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ChangeArrowheads="1"/>
          </p:cNvSpPr>
          <p:nvPr/>
        </p:nvSpPr>
        <p:spPr bwMode="auto">
          <a:xfrm rot="21600000">
            <a:off x="790575" y="4349750"/>
            <a:ext cx="919163" cy="581025"/>
          </a:xfrm>
          <a:prstGeom prst="rect">
            <a:avLst/>
          </a:prstGeom>
          <a:noFill/>
          <a:ln w="9525">
            <a:noFill/>
            <a:miter lim="800000"/>
            <a:headEnd/>
            <a:tailEnd/>
          </a:ln>
          <a:effectLst/>
        </p:spPr>
        <p:txBody>
          <a:bodyPr wrap="none" lIns="92075" tIns="46038" rIns="92075" bIns="46038">
            <a:spAutoFit/>
          </a:bodyPr>
          <a:lstStyle/>
          <a:p>
            <a:pPr eaLnBrk="0" hangingPunct="0"/>
            <a:endParaRPr lang="en-GB" sz="1600">
              <a:solidFill>
                <a:srgbClr val="993366"/>
              </a:solidFill>
            </a:endParaRPr>
          </a:p>
          <a:p>
            <a:pPr eaLnBrk="0" hangingPunct="0"/>
            <a:r>
              <a:rPr lang="en-GB" sz="1600">
                <a:solidFill>
                  <a:srgbClr val="993366"/>
                </a:solidFill>
              </a:rPr>
              <a:t>(ml/min)</a:t>
            </a:r>
          </a:p>
        </p:txBody>
      </p:sp>
      <p:sp>
        <p:nvSpPr>
          <p:cNvPr id="169988" name="Rectangle 4"/>
          <p:cNvSpPr>
            <a:spLocks noChangeArrowheads="1"/>
          </p:cNvSpPr>
          <p:nvPr/>
        </p:nvSpPr>
        <p:spPr bwMode="auto">
          <a:xfrm>
            <a:off x="1735138" y="2176463"/>
            <a:ext cx="525462" cy="3759200"/>
          </a:xfrm>
          <a:prstGeom prst="rect">
            <a:avLst/>
          </a:prstGeom>
          <a:noFill/>
          <a:ln w="9525">
            <a:noFill/>
            <a:miter lim="800000"/>
            <a:headEnd/>
            <a:tailEnd/>
          </a:ln>
          <a:effectLst/>
        </p:spPr>
        <p:txBody>
          <a:bodyPr wrap="none" lIns="92075" tIns="46038" rIns="92075" bIns="46038">
            <a:spAutoFit/>
          </a:bodyPr>
          <a:lstStyle/>
          <a:p>
            <a:pPr algn="l" eaLnBrk="0" hangingPunct="0"/>
            <a:r>
              <a:rPr lang="en-GB" sz="1600">
                <a:solidFill>
                  <a:srgbClr val="993366"/>
                </a:solidFill>
              </a:rPr>
              <a:t>120</a:t>
            </a:r>
          </a:p>
          <a:p>
            <a:pPr algn="l" eaLnBrk="0" hangingPunct="0"/>
            <a:endParaRPr lang="en-GB" sz="1600">
              <a:solidFill>
                <a:srgbClr val="993366"/>
              </a:solidFill>
            </a:endParaRPr>
          </a:p>
          <a:p>
            <a:pPr algn="l" eaLnBrk="0" hangingPunct="0"/>
            <a:endParaRPr lang="en-GB" sz="1600">
              <a:solidFill>
                <a:srgbClr val="993366"/>
              </a:solidFill>
            </a:endParaRPr>
          </a:p>
          <a:p>
            <a:pPr algn="l" eaLnBrk="0" hangingPunct="0"/>
            <a:endParaRPr lang="en-GB" sz="1600">
              <a:solidFill>
                <a:srgbClr val="993366"/>
              </a:solidFill>
            </a:endParaRPr>
          </a:p>
          <a:p>
            <a:pPr algn="l" eaLnBrk="0" hangingPunct="0"/>
            <a:endParaRPr lang="en-GB" sz="1600">
              <a:solidFill>
                <a:srgbClr val="993366"/>
              </a:solidFill>
            </a:endParaRPr>
          </a:p>
          <a:p>
            <a:pPr algn="l" eaLnBrk="0" hangingPunct="0"/>
            <a:r>
              <a:rPr lang="en-GB" sz="1600">
                <a:solidFill>
                  <a:srgbClr val="993366"/>
                </a:solidFill>
              </a:rPr>
              <a:t>  </a:t>
            </a:r>
          </a:p>
          <a:p>
            <a:pPr algn="l" eaLnBrk="0" hangingPunct="0"/>
            <a:r>
              <a:rPr lang="en-GB" sz="1600">
                <a:solidFill>
                  <a:srgbClr val="993366"/>
                </a:solidFill>
              </a:rPr>
              <a:t>    0</a:t>
            </a:r>
          </a:p>
          <a:p>
            <a:pPr algn="l" eaLnBrk="0" hangingPunct="0"/>
            <a:r>
              <a:rPr lang="en-GB" sz="1600">
                <a:solidFill>
                  <a:srgbClr val="993366"/>
                </a:solidFill>
              </a:rPr>
              <a:t>100</a:t>
            </a:r>
          </a:p>
          <a:p>
            <a:pPr algn="l" eaLnBrk="0" hangingPunct="0"/>
            <a:r>
              <a:rPr lang="en-GB" sz="1600">
                <a:solidFill>
                  <a:srgbClr val="993366"/>
                </a:solidFill>
              </a:rPr>
              <a:t>  80</a:t>
            </a:r>
          </a:p>
          <a:p>
            <a:pPr algn="l" eaLnBrk="0" hangingPunct="0"/>
            <a:r>
              <a:rPr lang="en-GB" sz="1600">
                <a:solidFill>
                  <a:srgbClr val="993366"/>
                </a:solidFill>
              </a:rPr>
              <a:t>  60</a:t>
            </a:r>
          </a:p>
          <a:p>
            <a:pPr algn="l" eaLnBrk="0" hangingPunct="0"/>
            <a:r>
              <a:rPr lang="en-GB" sz="1600">
                <a:solidFill>
                  <a:srgbClr val="993366"/>
                </a:solidFill>
              </a:rPr>
              <a:t>  40</a:t>
            </a:r>
          </a:p>
          <a:p>
            <a:pPr algn="l" eaLnBrk="0" hangingPunct="0"/>
            <a:r>
              <a:rPr lang="en-GB" sz="1600">
                <a:solidFill>
                  <a:srgbClr val="993366"/>
                </a:solidFill>
              </a:rPr>
              <a:t>  20</a:t>
            </a:r>
          </a:p>
          <a:p>
            <a:pPr algn="l" eaLnBrk="0" hangingPunct="0"/>
            <a:r>
              <a:rPr lang="en-GB" sz="1600">
                <a:solidFill>
                  <a:srgbClr val="993366"/>
                </a:solidFill>
              </a:rPr>
              <a:t>    0</a:t>
            </a:r>
          </a:p>
          <a:p>
            <a:pPr algn="l" eaLnBrk="0" hangingPunct="0"/>
            <a:endParaRPr lang="en-GB" sz="1600">
              <a:solidFill>
                <a:srgbClr val="993366"/>
              </a:solidFill>
            </a:endParaRPr>
          </a:p>
          <a:p>
            <a:pPr algn="l" eaLnBrk="0" hangingPunct="0"/>
            <a:r>
              <a:rPr lang="en-GB" sz="1600">
                <a:solidFill>
                  <a:srgbClr val="993366"/>
                </a:solidFill>
              </a:rPr>
              <a:t>  </a:t>
            </a:r>
          </a:p>
        </p:txBody>
      </p:sp>
      <p:sp>
        <p:nvSpPr>
          <p:cNvPr id="169989" name="Rectangle 5"/>
          <p:cNvSpPr>
            <a:spLocks noChangeArrowheads="1"/>
          </p:cNvSpPr>
          <p:nvPr/>
        </p:nvSpPr>
        <p:spPr bwMode="auto">
          <a:xfrm>
            <a:off x="2411413" y="2241550"/>
            <a:ext cx="4497387" cy="3622675"/>
          </a:xfrm>
          <a:prstGeom prst="rect">
            <a:avLst/>
          </a:prstGeom>
          <a:noFill/>
          <a:ln w="50800">
            <a:solidFill>
              <a:schemeClr val="accent2"/>
            </a:solidFill>
            <a:miter lim="800000"/>
            <a:headEnd/>
            <a:tailEnd/>
          </a:ln>
          <a:effectLst/>
        </p:spPr>
        <p:txBody>
          <a:bodyPr wrap="none" anchor="ctr"/>
          <a:lstStyle/>
          <a:p>
            <a:endParaRPr lang="en-US"/>
          </a:p>
        </p:txBody>
      </p:sp>
      <p:grpSp>
        <p:nvGrpSpPr>
          <p:cNvPr id="2" name="Group 6"/>
          <p:cNvGrpSpPr>
            <a:grpSpLocks/>
          </p:cNvGrpSpPr>
          <p:nvPr/>
        </p:nvGrpSpPr>
        <p:grpSpPr bwMode="auto">
          <a:xfrm>
            <a:off x="2327275" y="2330450"/>
            <a:ext cx="85725" cy="3035300"/>
            <a:chOff x="1548" y="1188"/>
            <a:chExt cx="162" cy="1912"/>
          </a:xfrm>
        </p:grpSpPr>
        <p:sp>
          <p:nvSpPr>
            <p:cNvPr id="169991" name="Line 7"/>
            <p:cNvSpPr>
              <a:spLocks noChangeShapeType="1"/>
            </p:cNvSpPr>
            <p:nvPr/>
          </p:nvSpPr>
          <p:spPr bwMode="auto">
            <a:xfrm>
              <a:off x="1548" y="1188"/>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2" name="Line 8"/>
            <p:cNvSpPr>
              <a:spLocks noChangeShapeType="1"/>
            </p:cNvSpPr>
            <p:nvPr/>
          </p:nvSpPr>
          <p:spPr bwMode="auto">
            <a:xfrm>
              <a:off x="1548" y="1743"/>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3" name="Line 9"/>
            <p:cNvSpPr>
              <a:spLocks noChangeShapeType="1"/>
            </p:cNvSpPr>
            <p:nvPr/>
          </p:nvSpPr>
          <p:spPr bwMode="auto">
            <a:xfrm>
              <a:off x="1548" y="2172"/>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4" name="Line 10"/>
            <p:cNvSpPr>
              <a:spLocks noChangeShapeType="1"/>
            </p:cNvSpPr>
            <p:nvPr/>
          </p:nvSpPr>
          <p:spPr bwMode="auto">
            <a:xfrm>
              <a:off x="1548" y="2316"/>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5" name="Line 11"/>
            <p:cNvSpPr>
              <a:spLocks noChangeShapeType="1"/>
            </p:cNvSpPr>
            <p:nvPr/>
          </p:nvSpPr>
          <p:spPr bwMode="auto">
            <a:xfrm>
              <a:off x="1548" y="2476"/>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6" name="Line 12"/>
            <p:cNvSpPr>
              <a:spLocks noChangeShapeType="1"/>
            </p:cNvSpPr>
            <p:nvPr/>
          </p:nvSpPr>
          <p:spPr bwMode="auto">
            <a:xfrm>
              <a:off x="1548" y="2628"/>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7" name="Line 13"/>
            <p:cNvSpPr>
              <a:spLocks noChangeShapeType="1"/>
            </p:cNvSpPr>
            <p:nvPr/>
          </p:nvSpPr>
          <p:spPr bwMode="auto">
            <a:xfrm>
              <a:off x="1548" y="2796"/>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8" name="Line 14"/>
            <p:cNvSpPr>
              <a:spLocks noChangeShapeType="1"/>
            </p:cNvSpPr>
            <p:nvPr/>
          </p:nvSpPr>
          <p:spPr bwMode="auto">
            <a:xfrm>
              <a:off x="1548" y="2940"/>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sp>
          <p:nvSpPr>
            <p:cNvPr id="169999" name="Line 15"/>
            <p:cNvSpPr>
              <a:spLocks noChangeShapeType="1"/>
            </p:cNvSpPr>
            <p:nvPr/>
          </p:nvSpPr>
          <p:spPr bwMode="auto">
            <a:xfrm>
              <a:off x="1548" y="3100"/>
              <a:ext cx="162" cy="0"/>
            </a:xfrm>
            <a:prstGeom prst="line">
              <a:avLst/>
            </a:prstGeom>
            <a:noFill/>
            <a:ln w="25400">
              <a:solidFill>
                <a:srgbClr val="993366"/>
              </a:solidFill>
              <a:round/>
              <a:headEnd type="none" w="sm" len="sm"/>
              <a:tailEnd type="none" w="sm" len="sm"/>
            </a:ln>
            <a:effectLst/>
          </p:spPr>
          <p:txBody>
            <a:bodyPr wrap="none" anchor="ctr"/>
            <a:lstStyle/>
            <a:p>
              <a:endParaRPr lang="en-US"/>
            </a:p>
          </p:txBody>
        </p:sp>
      </p:grpSp>
      <p:sp>
        <p:nvSpPr>
          <p:cNvPr id="170000" name="Freeform 16"/>
          <p:cNvSpPr>
            <a:spLocks noChangeArrowheads="1"/>
          </p:cNvSpPr>
          <p:nvPr/>
        </p:nvSpPr>
        <p:spPr bwMode="auto">
          <a:xfrm>
            <a:off x="2578100" y="3892550"/>
            <a:ext cx="4324350" cy="1588"/>
          </a:xfrm>
          <a:custGeom>
            <a:avLst/>
            <a:gdLst/>
            <a:ahLst/>
            <a:cxnLst>
              <a:cxn ang="0">
                <a:pos x="0" y="0"/>
              </a:cxn>
              <a:cxn ang="0">
                <a:pos x="2724" y="0"/>
              </a:cxn>
            </a:cxnLst>
            <a:rect l="0" t="0" r="r" b="b"/>
            <a:pathLst>
              <a:path w="2724" h="1">
                <a:moveTo>
                  <a:pt x="0" y="0"/>
                </a:moveTo>
                <a:lnTo>
                  <a:pt x="2724" y="0"/>
                </a:lnTo>
              </a:path>
            </a:pathLst>
          </a:custGeom>
          <a:noFill/>
          <a:ln w="12700">
            <a:solidFill>
              <a:schemeClr val="tx1"/>
            </a:solidFill>
            <a:prstDash val="dash"/>
            <a:round/>
            <a:headEnd type="none" w="sm" len="sm"/>
            <a:tailEnd type="none" w="sm" len="sm"/>
          </a:ln>
          <a:effectLst/>
        </p:spPr>
        <p:txBody>
          <a:bodyPr wrap="none" anchor="ctr"/>
          <a:lstStyle/>
          <a:p>
            <a:endParaRPr lang="en-US"/>
          </a:p>
        </p:txBody>
      </p:sp>
      <p:sp>
        <p:nvSpPr>
          <p:cNvPr id="170001" name="Rectangle 17"/>
          <p:cNvSpPr>
            <a:spLocks noChangeArrowheads="1"/>
          </p:cNvSpPr>
          <p:nvPr/>
        </p:nvSpPr>
        <p:spPr bwMode="auto">
          <a:xfrm>
            <a:off x="6934200" y="2459038"/>
            <a:ext cx="1573213" cy="336550"/>
          </a:xfrm>
          <a:prstGeom prst="rect">
            <a:avLst/>
          </a:prstGeom>
          <a:noFill/>
          <a:ln w="9525">
            <a:noFill/>
            <a:miter lim="800000"/>
            <a:headEnd/>
            <a:tailEnd/>
          </a:ln>
          <a:effectLst/>
        </p:spPr>
        <p:txBody>
          <a:bodyPr wrap="none" lIns="92075" tIns="46038" rIns="92075" bIns="46038">
            <a:spAutoFit/>
          </a:bodyPr>
          <a:lstStyle/>
          <a:p>
            <a:pPr algn="l" eaLnBrk="0" hangingPunct="0"/>
            <a:r>
              <a:rPr lang="en-GB" sz="1600">
                <a:solidFill>
                  <a:srgbClr val="993366"/>
                </a:solidFill>
              </a:rPr>
              <a:t>Aortic Pressure</a:t>
            </a:r>
          </a:p>
        </p:txBody>
      </p:sp>
      <p:sp>
        <p:nvSpPr>
          <p:cNvPr id="170002" name="Freeform 18"/>
          <p:cNvSpPr>
            <a:spLocks noChangeArrowheads="1"/>
          </p:cNvSpPr>
          <p:nvPr/>
        </p:nvSpPr>
        <p:spPr bwMode="auto">
          <a:xfrm>
            <a:off x="2540000" y="5376863"/>
            <a:ext cx="4349750" cy="1587"/>
          </a:xfrm>
          <a:custGeom>
            <a:avLst/>
            <a:gdLst/>
            <a:ahLst/>
            <a:cxnLst>
              <a:cxn ang="0">
                <a:pos x="0" y="1"/>
              </a:cxn>
              <a:cxn ang="0">
                <a:pos x="2740" y="0"/>
              </a:cxn>
            </a:cxnLst>
            <a:rect l="0" t="0" r="r" b="b"/>
            <a:pathLst>
              <a:path w="2740" h="1">
                <a:moveTo>
                  <a:pt x="0" y="1"/>
                </a:moveTo>
                <a:lnTo>
                  <a:pt x="2740" y="0"/>
                </a:lnTo>
              </a:path>
            </a:pathLst>
          </a:custGeom>
          <a:noFill/>
          <a:ln w="12700">
            <a:solidFill>
              <a:schemeClr val="tx1"/>
            </a:solidFill>
            <a:prstDash val="dash"/>
            <a:round/>
            <a:headEnd type="none" w="sm" len="sm"/>
            <a:tailEnd type="none" w="sm" len="sm"/>
          </a:ln>
          <a:effectLst/>
        </p:spPr>
        <p:txBody>
          <a:bodyPr wrap="none" anchor="ctr"/>
          <a:lstStyle/>
          <a:p>
            <a:endParaRPr lang="en-US"/>
          </a:p>
        </p:txBody>
      </p:sp>
      <p:sp>
        <p:nvSpPr>
          <p:cNvPr id="170004" name="Freeform 20"/>
          <p:cNvSpPr>
            <a:spLocks noChangeArrowheads="1"/>
          </p:cNvSpPr>
          <p:nvPr/>
        </p:nvSpPr>
        <p:spPr bwMode="auto">
          <a:xfrm>
            <a:off x="2540000" y="5870575"/>
            <a:ext cx="4362450" cy="3175"/>
          </a:xfrm>
          <a:custGeom>
            <a:avLst/>
            <a:gdLst/>
            <a:ahLst/>
            <a:cxnLst>
              <a:cxn ang="0">
                <a:pos x="0" y="2"/>
              </a:cxn>
              <a:cxn ang="0">
                <a:pos x="2748" y="0"/>
              </a:cxn>
            </a:cxnLst>
            <a:rect l="0" t="0" r="r" b="b"/>
            <a:pathLst>
              <a:path w="2748" h="2">
                <a:moveTo>
                  <a:pt x="0" y="2"/>
                </a:moveTo>
                <a:lnTo>
                  <a:pt x="2748" y="0"/>
                </a:lnTo>
              </a:path>
            </a:pathLst>
          </a:custGeom>
          <a:noFill/>
          <a:ln w="12700">
            <a:solidFill>
              <a:schemeClr val="bg1"/>
            </a:solidFill>
            <a:prstDash val="dash"/>
            <a:round/>
            <a:headEnd type="none" w="sm" len="sm"/>
            <a:tailEnd type="none" w="sm" len="sm"/>
          </a:ln>
          <a:effectLst/>
        </p:spPr>
        <p:txBody>
          <a:bodyPr wrap="none" anchor="ctr"/>
          <a:lstStyle/>
          <a:p>
            <a:endParaRPr lang="en-US"/>
          </a:p>
        </p:txBody>
      </p:sp>
      <p:sp>
        <p:nvSpPr>
          <p:cNvPr id="170005" name="Rectangle 21"/>
          <p:cNvSpPr>
            <a:spLocks noChangeArrowheads="1"/>
          </p:cNvSpPr>
          <p:nvPr/>
        </p:nvSpPr>
        <p:spPr bwMode="auto">
          <a:xfrm>
            <a:off x="3810000" y="2263775"/>
            <a:ext cx="762000" cy="3621088"/>
          </a:xfrm>
          <a:prstGeom prst="rect">
            <a:avLst/>
          </a:prstGeom>
          <a:solidFill>
            <a:srgbClr val="FFCC99">
              <a:alpha val="50000"/>
            </a:srgbClr>
          </a:solidFill>
          <a:ln w="12700">
            <a:solidFill>
              <a:schemeClr val="tx1"/>
            </a:solidFill>
            <a:miter lim="800000"/>
            <a:headEnd type="none" w="sm" len="sm"/>
            <a:tailEnd type="none" w="sm" len="sm"/>
          </a:ln>
          <a:effectLst/>
        </p:spPr>
        <p:txBody>
          <a:bodyPr wrap="none" anchor="ctr"/>
          <a:lstStyle/>
          <a:p>
            <a:endParaRPr lang="en-US"/>
          </a:p>
        </p:txBody>
      </p:sp>
      <p:sp>
        <p:nvSpPr>
          <p:cNvPr id="170006" name="Text Box 22"/>
          <p:cNvSpPr txBox="1">
            <a:spLocks noChangeArrowheads="1"/>
          </p:cNvSpPr>
          <p:nvPr/>
        </p:nvSpPr>
        <p:spPr bwMode="auto">
          <a:xfrm>
            <a:off x="228600" y="2813050"/>
            <a:ext cx="1900238" cy="581025"/>
          </a:xfrm>
          <a:prstGeom prst="rect">
            <a:avLst/>
          </a:prstGeom>
          <a:noFill/>
          <a:ln w="12700">
            <a:noFill/>
            <a:miter lim="800000"/>
            <a:headEnd type="none" w="sm" len="sm"/>
            <a:tailEnd type="none" w="sm" len="sm"/>
          </a:ln>
          <a:effectLst/>
        </p:spPr>
        <p:txBody>
          <a:bodyPr>
            <a:spAutoFit/>
          </a:bodyPr>
          <a:lstStyle/>
          <a:p>
            <a:pPr eaLnBrk="0" hangingPunct="0"/>
            <a:r>
              <a:rPr lang="en-GB" sz="1600">
                <a:solidFill>
                  <a:srgbClr val="993366"/>
                </a:solidFill>
              </a:rPr>
              <a:t>    ( mmHg )</a:t>
            </a:r>
          </a:p>
          <a:p>
            <a:pPr eaLnBrk="0" hangingPunct="0"/>
            <a:endParaRPr lang="en-GB" sz="1600">
              <a:solidFill>
                <a:srgbClr val="993366"/>
              </a:solidFill>
            </a:endParaRPr>
          </a:p>
        </p:txBody>
      </p:sp>
      <p:sp>
        <p:nvSpPr>
          <p:cNvPr id="170007" name="Freeform 23"/>
          <p:cNvSpPr>
            <a:spLocks noChangeArrowheads="1"/>
          </p:cNvSpPr>
          <p:nvPr/>
        </p:nvSpPr>
        <p:spPr bwMode="auto">
          <a:xfrm>
            <a:off x="2528888" y="6727825"/>
            <a:ext cx="4362450" cy="3175"/>
          </a:xfrm>
          <a:custGeom>
            <a:avLst/>
            <a:gdLst/>
            <a:ahLst/>
            <a:cxnLst>
              <a:cxn ang="0">
                <a:pos x="0" y="2"/>
              </a:cxn>
              <a:cxn ang="0">
                <a:pos x="2748" y="0"/>
              </a:cxn>
            </a:cxnLst>
            <a:rect l="0" t="0" r="r" b="b"/>
            <a:pathLst>
              <a:path w="2748" h="2">
                <a:moveTo>
                  <a:pt x="0" y="2"/>
                </a:moveTo>
                <a:lnTo>
                  <a:pt x="2748" y="0"/>
                </a:lnTo>
              </a:path>
            </a:pathLst>
          </a:custGeom>
          <a:noFill/>
          <a:ln w="12700">
            <a:solidFill>
              <a:schemeClr val="bg1"/>
            </a:solidFill>
            <a:prstDash val="dash"/>
            <a:round/>
            <a:headEnd type="none" w="sm" len="sm"/>
            <a:tailEnd type="none" w="sm" len="sm"/>
          </a:ln>
          <a:effectLst/>
        </p:spPr>
        <p:txBody>
          <a:bodyPr wrap="none" anchor="ctr"/>
          <a:lstStyle/>
          <a:p>
            <a:endParaRPr lang="en-US"/>
          </a:p>
        </p:txBody>
      </p:sp>
      <p:sp>
        <p:nvSpPr>
          <p:cNvPr id="170008" name="Freeform 24"/>
          <p:cNvSpPr>
            <a:spLocks/>
          </p:cNvSpPr>
          <p:nvPr/>
        </p:nvSpPr>
        <p:spPr bwMode="auto">
          <a:xfrm>
            <a:off x="2578100" y="2343150"/>
            <a:ext cx="3117850" cy="603250"/>
          </a:xfrm>
          <a:custGeom>
            <a:avLst/>
            <a:gdLst/>
            <a:ahLst/>
            <a:cxnLst>
              <a:cxn ang="0">
                <a:pos x="0" y="243"/>
              </a:cxn>
              <a:cxn ang="0">
                <a:pos x="618" y="343"/>
              </a:cxn>
              <a:cxn ang="0">
                <a:pos x="800" y="362"/>
              </a:cxn>
              <a:cxn ang="0">
                <a:pos x="882" y="262"/>
              </a:cxn>
              <a:cxn ang="0">
                <a:pos x="973" y="61"/>
              </a:cxn>
              <a:cxn ang="0">
                <a:pos x="1046" y="7"/>
              </a:cxn>
              <a:cxn ang="0">
                <a:pos x="1155" y="16"/>
              </a:cxn>
              <a:cxn ang="0">
                <a:pos x="1227" y="61"/>
              </a:cxn>
              <a:cxn ang="0">
                <a:pos x="1364" y="189"/>
              </a:cxn>
              <a:cxn ang="0">
                <a:pos x="1373" y="252"/>
              </a:cxn>
              <a:cxn ang="0">
                <a:pos x="1427" y="234"/>
              </a:cxn>
              <a:cxn ang="0">
                <a:pos x="1491" y="234"/>
              </a:cxn>
              <a:cxn ang="0">
                <a:pos x="1900" y="334"/>
              </a:cxn>
              <a:cxn ang="0">
                <a:pos x="2209" y="380"/>
              </a:cxn>
            </a:cxnLst>
            <a:rect l="0" t="0" r="r" b="b"/>
            <a:pathLst>
              <a:path w="2209" h="380">
                <a:moveTo>
                  <a:pt x="0" y="243"/>
                </a:moveTo>
                <a:cubicBezTo>
                  <a:pt x="103" y="260"/>
                  <a:pt x="485" y="323"/>
                  <a:pt x="618" y="343"/>
                </a:cubicBezTo>
                <a:cubicBezTo>
                  <a:pt x="751" y="363"/>
                  <a:pt x="756" y="376"/>
                  <a:pt x="800" y="362"/>
                </a:cubicBezTo>
                <a:cubicBezTo>
                  <a:pt x="844" y="348"/>
                  <a:pt x="853" y="312"/>
                  <a:pt x="882" y="262"/>
                </a:cubicBezTo>
                <a:cubicBezTo>
                  <a:pt x="911" y="212"/>
                  <a:pt x="946" y="104"/>
                  <a:pt x="973" y="61"/>
                </a:cubicBezTo>
                <a:cubicBezTo>
                  <a:pt x="1000" y="18"/>
                  <a:pt x="1016" y="14"/>
                  <a:pt x="1046" y="7"/>
                </a:cubicBezTo>
                <a:cubicBezTo>
                  <a:pt x="1076" y="0"/>
                  <a:pt x="1125" y="7"/>
                  <a:pt x="1155" y="16"/>
                </a:cubicBezTo>
                <a:cubicBezTo>
                  <a:pt x="1185" y="25"/>
                  <a:pt x="1192" y="32"/>
                  <a:pt x="1227" y="61"/>
                </a:cubicBezTo>
                <a:cubicBezTo>
                  <a:pt x="1262" y="90"/>
                  <a:pt x="1340" y="157"/>
                  <a:pt x="1364" y="189"/>
                </a:cubicBezTo>
                <a:cubicBezTo>
                  <a:pt x="1388" y="221"/>
                  <a:pt x="1363" y="244"/>
                  <a:pt x="1373" y="252"/>
                </a:cubicBezTo>
                <a:cubicBezTo>
                  <a:pt x="1383" y="260"/>
                  <a:pt x="1407" y="237"/>
                  <a:pt x="1427" y="234"/>
                </a:cubicBezTo>
                <a:cubicBezTo>
                  <a:pt x="1447" y="231"/>
                  <a:pt x="1412" y="217"/>
                  <a:pt x="1491" y="234"/>
                </a:cubicBezTo>
                <a:cubicBezTo>
                  <a:pt x="1570" y="251"/>
                  <a:pt x="1781" y="310"/>
                  <a:pt x="1900" y="334"/>
                </a:cubicBezTo>
                <a:cubicBezTo>
                  <a:pt x="2019" y="358"/>
                  <a:pt x="2158" y="372"/>
                  <a:pt x="2209" y="380"/>
                </a:cubicBezTo>
              </a:path>
            </a:pathLst>
          </a:custGeom>
          <a:noFill/>
          <a:ln w="22225" cap="flat" cmpd="sng">
            <a:solidFill>
              <a:srgbClr val="CC0066"/>
            </a:solidFill>
            <a:prstDash val="solid"/>
            <a:round/>
            <a:headEnd/>
            <a:tailEnd/>
          </a:ln>
          <a:effectLst/>
        </p:spPr>
        <p:txBody>
          <a:bodyPr wrap="none" anchor="ctr"/>
          <a:lstStyle/>
          <a:p>
            <a:endParaRPr lang="en-US"/>
          </a:p>
        </p:txBody>
      </p:sp>
      <p:sp>
        <p:nvSpPr>
          <p:cNvPr id="170009" name="Freeform 25"/>
          <p:cNvSpPr>
            <a:spLocks/>
          </p:cNvSpPr>
          <p:nvPr/>
        </p:nvSpPr>
        <p:spPr bwMode="auto">
          <a:xfrm>
            <a:off x="3436938" y="2287588"/>
            <a:ext cx="2187575" cy="1597025"/>
          </a:xfrm>
          <a:custGeom>
            <a:avLst/>
            <a:gdLst/>
            <a:ahLst/>
            <a:cxnLst>
              <a:cxn ang="0">
                <a:pos x="0" y="997"/>
              </a:cxn>
              <a:cxn ang="0">
                <a:pos x="137" y="951"/>
              </a:cxn>
              <a:cxn ang="0">
                <a:pos x="218" y="897"/>
              </a:cxn>
              <a:cxn ang="0">
                <a:pos x="255" y="297"/>
              </a:cxn>
              <a:cxn ang="0">
                <a:pos x="409" y="42"/>
              </a:cxn>
              <a:cxn ang="0">
                <a:pos x="546" y="42"/>
              </a:cxn>
              <a:cxn ang="0">
                <a:pos x="691" y="124"/>
              </a:cxn>
              <a:cxn ang="0">
                <a:pos x="773" y="233"/>
              </a:cxn>
              <a:cxn ang="0">
                <a:pos x="791" y="587"/>
              </a:cxn>
              <a:cxn ang="0">
                <a:pos x="809" y="924"/>
              </a:cxn>
              <a:cxn ang="0">
                <a:pos x="837" y="997"/>
              </a:cxn>
              <a:cxn ang="0">
                <a:pos x="909" y="969"/>
              </a:cxn>
              <a:cxn ang="0">
                <a:pos x="1057" y="996"/>
              </a:cxn>
              <a:cxn ang="0">
                <a:pos x="1550" y="978"/>
              </a:cxn>
            </a:cxnLst>
            <a:rect l="0" t="0" r="r" b="b"/>
            <a:pathLst>
              <a:path w="1550" h="1006">
                <a:moveTo>
                  <a:pt x="0" y="997"/>
                </a:moveTo>
                <a:cubicBezTo>
                  <a:pt x="23" y="989"/>
                  <a:pt x="101" y="968"/>
                  <a:pt x="137" y="951"/>
                </a:cubicBezTo>
                <a:cubicBezTo>
                  <a:pt x="173" y="934"/>
                  <a:pt x="198" y="1006"/>
                  <a:pt x="218" y="897"/>
                </a:cubicBezTo>
                <a:cubicBezTo>
                  <a:pt x="238" y="788"/>
                  <a:pt x="223" y="439"/>
                  <a:pt x="255" y="297"/>
                </a:cubicBezTo>
                <a:cubicBezTo>
                  <a:pt x="287" y="155"/>
                  <a:pt x="361" y="84"/>
                  <a:pt x="409" y="42"/>
                </a:cubicBezTo>
                <a:cubicBezTo>
                  <a:pt x="457" y="0"/>
                  <a:pt x="499" y="28"/>
                  <a:pt x="546" y="42"/>
                </a:cubicBezTo>
                <a:cubicBezTo>
                  <a:pt x="593" y="56"/>
                  <a:pt x="653" y="92"/>
                  <a:pt x="691" y="124"/>
                </a:cubicBezTo>
                <a:cubicBezTo>
                  <a:pt x="729" y="156"/>
                  <a:pt x="756" y="156"/>
                  <a:pt x="773" y="233"/>
                </a:cubicBezTo>
                <a:cubicBezTo>
                  <a:pt x="790" y="310"/>
                  <a:pt x="785" y="472"/>
                  <a:pt x="791" y="587"/>
                </a:cubicBezTo>
                <a:cubicBezTo>
                  <a:pt x="797" y="702"/>
                  <a:pt x="801" y="856"/>
                  <a:pt x="809" y="924"/>
                </a:cubicBezTo>
                <a:cubicBezTo>
                  <a:pt x="817" y="992"/>
                  <a:pt x="820" y="990"/>
                  <a:pt x="837" y="997"/>
                </a:cubicBezTo>
                <a:cubicBezTo>
                  <a:pt x="854" y="1004"/>
                  <a:pt x="872" y="969"/>
                  <a:pt x="909" y="969"/>
                </a:cubicBezTo>
                <a:cubicBezTo>
                  <a:pt x="946" y="969"/>
                  <a:pt x="950" y="995"/>
                  <a:pt x="1057" y="996"/>
                </a:cubicBezTo>
                <a:cubicBezTo>
                  <a:pt x="1164" y="997"/>
                  <a:pt x="1447" y="982"/>
                  <a:pt x="1550" y="978"/>
                </a:cubicBezTo>
              </a:path>
            </a:pathLst>
          </a:custGeom>
          <a:noFill/>
          <a:ln w="22225" cap="flat" cmpd="sng">
            <a:solidFill>
              <a:schemeClr val="tx1"/>
            </a:solidFill>
            <a:prstDash val="solid"/>
            <a:round/>
            <a:headEnd/>
            <a:tailEnd/>
          </a:ln>
          <a:effectLst/>
        </p:spPr>
        <p:txBody>
          <a:bodyPr wrap="none" anchor="ctr"/>
          <a:lstStyle/>
          <a:p>
            <a:endParaRPr lang="en-US"/>
          </a:p>
        </p:txBody>
      </p:sp>
      <p:grpSp>
        <p:nvGrpSpPr>
          <p:cNvPr id="3" name="Group 26"/>
          <p:cNvGrpSpPr>
            <a:grpSpLocks/>
          </p:cNvGrpSpPr>
          <p:nvPr/>
        </p:nvGrpSpPr>
        <p:grpSpPr bwMode="auto">
          <a:xfrm>
            <a:off x="2419350" y="3813175"/>
            <a:ext cx="4376738" cy="1700213"/>
            <a:chOff x="2642" y="2526"/>
            <a:chExt cx="1558" cy="655"/>
          </a:xfrm>
        </p:grpSpPr>
        <p:sp>
          <p:nvSpPr>
            <p:cNvPr id="170011" name="Freeform 27"/>
            <p:cNvSpPr>
              <a:spLocks/>
            </p:cNvSpPr>
            <p:nvPr/>
          </p:nvSpPr>
          <p:spPr bwMode="auto">
            <a:xfrm>
              <a:off x="2642" y="2526"/>
              <a:ext cx="780" cy="615"/>
            </a:xfrm>
            <a:custGeom>
              <a:avLst/>
              <a:gdLst/>
              <a:ahLst/>
              <a:cxnLst>
                <a:cxn ang="0">
                  <a:pos x="0" y="576"/>
                </a:cxn>
                <a:cxn ang="0">
                  <a:pos x="24" y="537"/>
                </a:cxn>
                <a:cxn ang="0">
                  <a:pos x="24" y="471"/>
                </a:cxn>
                <a:cxn ang="0">
                  <a:pos x="30" y="417"/>
                </a:cxn>
                <a:cxn ang="0">
                  <a:pos x="36" y="330"/>
                </a:cxn>
                <a:cxn ang="0">
                  <a:pos x="45" y="237"/>
                </a:cxn>
                <a:cxn ang="0">
                  <a:pos x="60" y="207"/>
                </a:cxn>
                <a:cxn ang="0">
                  <a:pos x="69" y="180"/>
                </a:cxn>
                <a:cxn ang="0">
                  <a:pos x="87" y="147"/>
                </a:cxn>
                <a:cxn ang="0">
                  <a:pos x="105" y="96"/>
                </a:cxn>
                <a:cxn ang="0">
                  <a:pos x="111" y="66"/>
                </a:cxn>
                <a:cxn ang="0">
                  <a:pos x="117" y="6"/>
                </a:cxn>
                <a:cxn ang="0">
                  <a:pos x="138" y="27"/>
                </a:cxn>
                <a:cxn ang="0">
                  <a:pos x="162" y="45"/>
                </a:cxn>
                <a:cxn ang="0">
                  <a:pos x="183" y="69"/>
                </a:cxn>
                <a:cxn ang="0">
                  <a:pos x="213" y="141"/>
                </a:cxn>
                <a:cxn ang="0">
                  <a:pos x="219" y="159"/>
                </a:cxn>
                <a:cxn ang="0">
                  <a:pos x="225" y="180"/>
                </a:cxn>
                <a:cxn ang="0">
                  <a:pos x="243" y="165"/>
                </a:cxn>
                <a:cxn ang="0">
                  <a:pos x="282" y="156"/>
                </a:cxn>
                <a:cxn ang="0">
                  <a:pos x="285" y="183"/>
                </a:cxn>
                <a:cxn ang="0">
                  <a:pos x="303" y="168"/>
                </a:cxn>
                <a:cxn ang="0">
                  <a:pos x="321" y="183"/>
                </a:cxn>
                <a:cxn ang="0">
                  <a:pos x="336" y="207"/>
                </a:cxn>
                <a:cxn ang="0">
                  <a:pos x="360" y="225"/>
                </a:cxn>
                <a:cxn ang="0">
                  <a:pos x="387" y="243"/>
                </a:cxn>
                <a:cxn ang="0">
                  <a:pos x="411" y="222"/>
                </a:cxn>
                <a:cxn ang="0">
                  <a:pos x="447" y="288"/>
                </a:cxn>
                <a:cxn ang="0">
                  <a:pos x="450" y="327"/>
                </a:cxn>
                <a:cxn ang="0">
                  <a:pos x="468" y="417"/>
                </a:cxn>
                <a:cxn ang="0">
                  <a:pos x="483" y="492"/>
                </a:cxn>
                <a:cxn ang="0">
                  <a:pos x="480" y="552"/>
                </a:cxn>
                <a:cxn ang="0">
                  <a:pos x="492" y="585"/>
                </a:cxn>
                <a:cxn ang="0">
                  <a:pos x="519" y="504"/>
                </a:cxn>
                <a:cxn ang="0">
                  <a:pos x="519" y="483"/>
                </a:cxn>
                <a:cxn ang="0">
                  <a:pos x="522" y="459"/>
                </a:cxn>
                <a:cxn ang="0">
                  <a:pos x="525" y="414"/>
                </a:cxn>
                <a:cxn ang="0">
                  <a:pos x="558" y="474"/>
                </a:cxn>
                <a:cxn ang="0">
                  <a:pos x="594" y="510"/>
                </a:cxn>
                <a:cxn ang="0">
                  <a:pos x="651" y="501"/>
                </a:cxn>
                <a:cxn ang="0">
                  <a:pos x="681" y="522"/>
                </a:cxn>
                <a:cxn ang="0">
                  <a:pos x="714" y="555"/>
                </a:cxn>
                <a:cxn ang="0">
                  <a:pos x="756" y="585"/>
                </a:cxn>
                <a:cxn ang="0">
                  <a:pos x="780" y="615"/>
                </a:cxn>
              </a:cxnLst>
              <a:rect l="0" t="0" r="r" b="b"/>
              <a:pathLst>
                <a:path w="780" h="615">
                  <a:moveTo>
                    <a:pt x="0" y="576"/>
                  </a:moveTo>
                  <a:cubicBezTo>
                    <a:pt x="10" y="565"/>
                    <a:pt x="20" y="554"/>
                    <a:pt x="24" y="537"/>
                  </a:cubicBezTo>
                  <a:cubicBezTo>
                    <a:pt x="28" y="520"/>
                    <a:pt x="23" y="491"/>
                    <a:pt x="24" y="471"/>
                  </a:cubicBezTo>
                  <a:cubicBezTo>
                    <a:pt x="25" y="451"/>
                    <a:pt x="28" y="440"/>
                    <a:pt x="30" y="417"/>
                  </a:cubicBezTo>
                  <a:cubicBezTo>
                    <a:pt x="32" y="394"/>
                    <a:pt x="34" y="360"/>
                    <a:pt x="36" y="330"/>
                  </a:cubicBezTo>
                  <a:cubicBezTo>
                    <a:pt x="38" y="300"/>
                    <a:pt x="41" y="257"/>
                    <a:pt x="45" y="237"/>
                  </a:cubicBezTo>
                  <a:cubicBezTo>
                    <a:pt x="49" y="217"/>
                    <a:pt x="56" y="216"/>
                    <a:pt x="60" y="207"/>
                  </a:cubicBezTo>
                  <a:cubicBezTo>
                    <a:pt x="64" y="198"/>
                    <a:pt x="65" y="190"/>
                    <a:pt x="69" y="180"/>
                  </a:cubicBezTo>
                  <a:cubicBezTo>
                    <a:pt x="73" y="170"/>
                    <a:pt x="81" y="161"/>
                    <a:pt x="87" y="147"/>
                  </a:cubicBezTo>
                  <a:cubicBezTo>
                    <a:pt x="93" y="133"/>
                    <a:pt x="101" y="109"/>
                    <a:pt x="105" y="96"/>
                  </a:cubicBezTo>
                  <a:cubicBezTo>
                    <a:pt x="109" y="83"/>
                    <a:pt x="109" y="81"/>
                    <a:pt x="111" y="66"/>
                  </a:cubicBezTo>
                  <a:cubicBezTo>
                    <a:pt x="113" y="51"/>
                    <a:pt x="112" y="12"/>
                    <a:pt x="117" y="6"/>
                  </a:cubicBezTo>
                  <a:cubicBezTo>
                    <a:pt x="122" y="0"/>
                    <a:pt x="131" y="21"/>
                    <a:pt x="138" y="27"/>
                  </a:cubicBezTo>
                  <a:cubicBezTo>
                    <a:pt x="145" y="33"/>
                    <a:pt x="154" y="38"/>
                    <a:pt x="162" y="45"/>
                  </a:cubicBezTo>
                  <a:cubicBezTo>
                    <a:pt x="170" y="52"/>
                    <a:pt x="175" y="53"/>
                    <a:pt x="183" y="69"/>
                  </a:cubicBezTo>
                  <a:cubicBezTo>
                    <a:pt x="191" y="85"/>
                    <a:pt x="207" y="126"/>
                    <a:pt x="213" y="141"/>
                  </a:cubicBezTo>
                  <a:cubicBezTo>
                    <a:pt x="219" y="156"/>
                    <a:pt x="217" y="152"/>
                    <a:pt x="219" y="159"/>
                  </a:cubicBezTo>
                  <a:cubicBezTo>
                    <a:pt x="221" y="166"/>
                    <a:pt x="221" y="179"/>
                    <a:pt x="225" y="180"/>
                  </a:cubicBezTo>
                  <a:cubicBezTo>
                    <a:pt x="229" y="181"/>
                    <a:pt x="234" y="169"/>
                    <a:pt x="243" y="165"/>
                  </a:cubicBezTo>
                  <a:cubicBezTo>
                    <a:pt x="252" y="161"/>
                    <a:pt x="275" y="153"/>
                    <a:pt x="282" y="156"/>
                  </a:cubicBezTo>
                  <a:cubicBezTo>
                    <a:pt x="289" y="159"/>
                    <a:pt x="282" y="181"/>
                    <a:pt x="285" y="183"/>
                  </a:cubicBezTo>
                  <a:cubicBezTo>
                    <a:pt x="288" y="185"/>
                    <a:pt x="297" y="168"/>
                    <a:pt x="303" y="168"/>
                  </a:cubicBezTo>
                  <a:cubicBezTo>
                    <a:pt x="309" y="168"/>
                    <a:pt x="316" y="177"/>
                    <a:pt x="321" y="183"/>
                  </a:cubicBezTo>
                  <a:cubicBezTo>
                    <a:pt x="326" y="189"/>
                    <a:pt x="330" y="200"/>
                    <a:pt x="336" y="207"/>
                  </a:cubicBezTo>
                  <a:cubicBezTo>
                    <a:pt x="342" y="214"/>
                    <a:pt x="352" y="219"/>
                    <a:pt x="360" y="225"/>
                  </a:cubicBezTo>
                  <a:cubicBezTo>
                    <a:pt x="368" y="231"/>
                    <a:pt x="379" y="243"/>
                    <a:pt x="387" y="243"/>
                  </a:cubicBezTo>
                  <a:cubicBezTo>
                    <a:pt x="395" y="243"/>
                    <a:pt x="401" y="215"/>
                    <a:pt x="411" y="222"/>
                  </a:cubicBezTo>
                  <a:cubicBezTo>
                    <a:pt x="421" y="229"/>
                    <a:pt x="441" y="271"/>
                    <a:pt x="447" y="288"/>
                  </a:cubicBezTo>
                  <a:cubicBezTo>
                    <a:pt x="453" y="305"/>
                    <a:pt x="447" y="306"/>
                    <a:pt x="450" y="327"/>
                  </a:cubicBezTo>
                  <a:cubicBezTo>
                    <a:pt x="453" y="348"/>
                    <a:pt x="463" y="390"/>
                    <a:pt x="468" y="417"/>
                  </a:cubicBezTo>
                  <a:cubicBezTo>
                    <a:pt x="473" y="444"/>
                    <a:pt x="481" y="470"/>
                    <a:pt x="483" y="492"/>
                  </a:cubicBezTo>
                  <a:cubicBezTo>
                    <a:pt x="485" y="514"/>
                    <a:pt x="479" y="537"/>
                    <a:pt x="480" y="552"/>
                  </a:cubicBezTo>
                  <a:cubicBezTo>
                    <a:pt x="481" y="567"/>
                    <a:pt x="485" y="593"/>
                    <a:pt x="492" y="585"/>
                  </a:cubicBezTo>
                  <a:cubicBezTo>
                    <a:pt x="499" y="577"/>
                    <a:pt x="515" y="521"/>
                    <a:pt x="519" y="504"/>
                  </a:cubicBezTo>
                  <a:cubicBezTo>
                    <a:pt x="523" y="487"/>
                    <a:pt x="519" y="490"/>
                    <a:pt x="519" y="483"/>
                  </a:cubicBezTo>
                  <a:cubicBezTo>
                    <a:pt x="519" y="476"/>
                    <a:pt x="521" y="470"/>
                    <a:pt x="522" y="459"/>
                  </a:cubicBezTo>
                  <a:cubicBezTo>
                    <a:pt x="523" y="448"/>
                    <a:pt x="519" y="412"/>
                    <a:pt x="525" y="414"/>
                  </a:cubicBezTo>
                  <a:cubicBezTo>
                    <a:pt x="531" y="416"/>
                    <a:pt x="547" y="458"/>
                    <a:pt x="558" y="474"/>
                  </a:cubicBezTo>
                  <a:cubicBezTo>
                    <a:pt x="569" y="490"/>
                    <a:pt x="579" y="506"/>
                    <a:pt x="594" y="510"/>
                  </a:cubicBezTo>
                  <a:cubicBezTo>
                    <a:pt x="609" y="514"/>
                    <a:pt x="636" y="499"/>
                    <a:pt x="651" y="501"/>
                  </a:cubicBezTo>
                  <a:cubicBezTo>
                    <a:pt x="666" y="503"/>
                    <a:pt x="671" y="513"/>
                    <a:pt x="681" y="522"/>
                  </a:cubicBezTo>
                  <a:cubicBezTo>
                    <a:pt x="691" y="531"/>
                    <a:pt x="701" y="544"/>
                    <a:pt x="714" y="555"/>
                  </a:cubicBezTo>
                  <a:cubicBezTo>
                    <a:pt x="727" y="566"/>
                    <a:pt x="745" y="575"/>
                    <a:pt x="756" y="585"/>
                  </a:cubicBezTo>
                  <a:cubicBezTo>
                    <a:pt x="767" y="595"/>
                    <a:pt x="776" y="610"/>
                    <a:pt x="780" y="615"/>
                  </a:cubicBezTo>
                </a:path>
              </a:pathLst>
            </a:custGeom>
            <a:noFill/>
            <a:ln w="22225" cap="flat" cmpd="sng">
              <a:solidFill>
                <a:schemeClr val="accent2"/>
              </a:solidFill>
              <a:prstDash val="solid"/>
              <a:round/>
              <a:headEnd/>
              <a:tailEnd/>
            </a:ln>
            <a:effectLst/>
          </p:spPr>
          <p:txBody>
            <a:bodyPr wrap="none" anchor="ctr"/>
            <a:lstStyle/>
            <a:p>
              <a:endParaRPr lang="en-US"/>
            </a:p>
          </p:txBody>
        </p:sp>
        <p:sp>
          <p:nvSpPr>
            <p:cNvPr id="170012" name="Freeform 28"/>
            <p:cNvSpPr>
              <a:spLocks/>
            </p:cNvSpPr>
            <p:nvPr/>
          </p:nvSpPr>
          <p:spPr bwMode="auto">
            <a:xfrm>
              <a:off x="3420" y="2566"/>
              <a:ext cx="780" cy="615"/>
            </a:xfrm>
            <a:custGeom>
              <a:avLst/>
              <a:gdLst/>
              <a:ahLst/>
              <a:cxnLst>
                <a:cxn ang="0">
                  <a:pos x="0" y="576"/>
                </a:cxn>
                <a:cxn ang="0">
                  <a:pos x="24" y="537"/>
                </a:cxn>
                <a:cxn ang="0">
                  <a:pos x="24" y="471"/>
                </a:cxn>
                <a:cxn ang="0">
                  <a:pos x="30" y="417"/>
                </a:cxn>
                <a:cxn ang="0">
                  <a:pos x="36" y="330"/>
                </a:cxn>
                <a:cxn ang="0">
                  <a:pos x="45" y="237"/>
                </a:cxn>
                <a:cxn ang="0">
                  <a:pos x="60" y="207"/>
                </a:cxn>
                <a:cxn ang="0">
                  <a:pos x="69" y="180"/>
                </a:cxn>
                <a:cxn ang="0">
                  <a:pos x="87" y="147"/>
                </a:cxn>
                <a:cxn ang="0">
                  <a:pos x="105" y="96"/>
                </a:cxn>
                <a:cxn ang="0">
                  <a:pos x="111" y="66"/>
                </a:cxn>
                <a:cxn ang="0">
                  <a:pos x="117" y="6"/>
                </a:cxn>
                <a:cxn ang="0">
                  <a:pos x="138" y="27"/>
                </a:cxn>
                <a:cxn ang="0">
                  <a:pos x="162" y="45"/>
                </a:cxn>
                <a:cxn ang="0">
                  <a:pos x="183" y="69"/>
                </a:cxn>
                <a:cxn ang="0">
                  <a:pos x="213" y="141"/>
                </a:cxn>
                <a:cxn ang="0">
                  <a:pos x="219" y="159"/>
                </a:cxn>
                <a:cxn ang="0">
                  <a:pos x="225" y="180"/>
                </a:cxn>
                <a:cxn ang="0">
                  <a:pos x="243" y="165"/>
                </a:cxn>
                <a:cxn ang="0">
                  <a:pos x="282" y="156"/>
                </a:cxn>
                <a:cxn ang="0">
                  <a:pos x="285" y="183"/>
                </a:cxn>
                <a:cxn ang="0">
                  <a:pos x="303" y="168"/>
                </a:cxn>
                <a:cxn ang="0">
                  <a:pos x="321" y="183"/>
                </a:cxn>
                <a:cxn ang="0">
                  <a:pos x="336" y="207"/>
                </a:cxn>
                <a:cxn ang="0">
                  <a:pos x="360" y="225"/>
                </a:cxn>
                <a:cxn ang="0">
                  <a:pos x="387" y="243"/>
                </a:cxn>
                <a:cxn ang="0">
                  <a:pos x="411" y="222"/>
                </a:cxn>
                <a:cxn ang="0">
                  <a:pos x="447" y="288"/>
                </a:cxn>
                <a:cxn ang="0">
                  <a:pos x="450" y="327"/>
                </a:cxn>
                <a:cxn ang="0">
                  <a:pos x="468" y="417"/>
                </a:cxn>
                <a:cxn ang="0">
                  <a:pos x="483" y="492"/>
                </a:cxn>
                <a:cxn ang="0">
                  <a:pos x="480" y="552"/>
                </a:cxn>
                <a:cxn ang="0">
                  <a:pos x="492" y="585"/>
                </a:cxn>
                <a:cxn ang="0">
                  <a:pos x="519" y="504"/>
                </a:cxn>
                <a:cxn ang="0">
                  <a:pos x="519" y="483"/>
                </a:cxn>
                <a:cxn ang="0">
                  <a:pos x="522" y="459"/>
                </a:cxn>
                <a:cxn ang="0">
                  <a:pos x="525" y="414"/>
                </a:cxn>
                <a:cxn ang="0">
                  <a:pos x="558" y="474"/>
                </a:cxn>
                <a:cxn ang="0">
                  <a:pos x="594" y="510"/>
                </a:cxn>
                <a:cxn ang="0">
                  <a:pos x="651" y="501"/>
                </a:cxn>
                <a:cxn ang="0">
                  <a:pos x="681" y="522"/>
                </a:cxn>
                <a:cxn ang="0">
                  <a:pos x="714" y="555"/>
                </a:cxn>
                <a:cxn ang="0">
                  <a:pos x="756" y="585"/>
                </a:cxn>
                <a:cxn ang="0">
                  <a:pos x="780" y="615"/>
                </a:cxn>
              </a:cxnLst>
              <a:rect l="0" t="0" r="r" b="b"/>
              <a:pathLst>
                <a:path w="780" h="615">
                  <a:moveTo>
                    <a:pt x="0" y="576"/>
                  </a:moveTo>
                  <a:cubicBezTo>
                    <a:pt x="10" y="565"/>
                    <a:pt x="20" y="554"/>
                    <a:pt x="24" y="537"/>
                  </a:cubicBezTo>
                  <a:cubicBezTo>
                    <a:pt x="28" y="520"/>
                    <a:pt x="23" y="491"/>
                    <a:pt x="24" y="471"/>
                  </a:cubicBezTo>
                  <a:cubicBezTo>
                    <a:pt x="25" y="451"/>
                    <a:pt x="28" y="440"/>
                    <a:pt x="30" y="417"/>
                  </a:cubicBezTo>
                  <a:cubicBezTo>
                    <a:pt x="32" y="394"/>
                    <a:pt x="34" y="360"/>
                    <a:pt x="36" y="330"/>
                  </a:cubicBezTo>
                  <a:cubicBezTo>
                    <a:pt x="38" y="300"/>
                    <a:pt x="41" y="257"/>
                    <a:pt x="45" y="237"/>
                  </a:cubicBezTo>
                  <a:cubicBezTo>
                    <a:pt x="49" y="217"/>
                    <a:pt x="56" y="216"/>
                    <a:pt x="60" y="207"/>
                  </a:cubicBezTo>
                  <a:cubicBezTo>
                    <a:pt x="64" y="198"/>
                    <a:pt x="65" y="190"/>
                    <a:pt x="69" y="180"/>
                  </a:cubicBezTo>
                  <a:cubicBezTo>
                    <a:pt x="73" y="170"/>
                    <a:pt x="81" y="161"/>
                    <a:pt x="87" y="147"/>
                  </a:cubicBezTo>
                  <a:cubicBezTo>
                    <a:pt x="93" y="133"/>
                    <a:pt x="101" y="109"/>
                    <a:pt x="105" y="96"/>
                  </a:cubicBezTo>
                  <a:cubicBezTo>
                    <a:pt x="109" y="83"/>
                    <a:pt x="109" y="81"/>
                    <a:pt x="111" y="66"/>
                  </a:cubicBezTo>
                  <a:cubicBezTo>
                    <a:pt x="113" y="51"/>
                    <a:pt x="112" y="12"/>
                    <a:pt x="117" y="6"/>
                  </a:cubicBezTo>
                  <a:cubicBezTo>
                    <a:pt x="122" y="0"/>
                    <a:pt x="131" y="21"/>
                    <a:pt x="138" y="27"/>
                  </a:cubicBezTo>
                  <a:cubicBezTo>
                    <a:pt x="145" y="33"/>
                    <a:pt x="154" y="38"/>
                    <a:pt x="162" y="45"/>
                  </a:cubicBezTo>
                  <a:cubicBezTo>
                    <a:pt x="170" y="52"/>
                    <a:pt x="175" y="53"/>
                    <a:pt x="183" y="69"/>
                  </a:cubicBezTo>
                  <a:cubicBezTo>
                    <a:pt x="191" y="85"/>
                    <a:pt x="207" y="126"/>
                    <a:pt x="213" y="141"/>
                  </a:cubicBezTo>
                  <a:cubicBezTo>
                    <a:pt x="219" y="156"/>
                    <a:pt x="217" y="152"/>
                    <a:pt x="219" y="159"/>
                  </a:cubicBezTo>
                  <a:cubicBezTo>
                    <a:pt x="221" y="166"/>
                    <a:pt x="221" y="179"/>
                    <a:pt x="225" y="180"/>
                  </a:cubicBezTo>
                  <a:cubicBezTo>
                    <a:pt x="229" y="181"/>
                    <a:pt x="234" y="169"/>
                    <a:pt x="243" y="165"/>
                  </a:cubicBezTo>
                  <a:cubicBezTo>
                    <a:pt x="252" y="161"/>
                    <a:pt x="275" y="153"/>
                    <a:pt x="282" y="156"/>
                  </a:cubicBezTo>
                  <a:cubicBezTo>
                    <a:pt x="289" y="159"/>
                    <a:pt x="282" y="181"/>
                    <a:pt x="285" y="183"/>
                  </a:cubicBezTo>
                  <a:cubicBezTo>
                    <a:pt x="288" y="185"/>
                    <a:pt x="297" y="168"/>
                    <a:pt x="303" y="168"/>
                  </a:cubicBezTo>
                  <a:cubicBezTo>
                    <a:pt x="309" y="168"/>
                    <a:pt x="316" y="177"/>
                    <a:pt x="321" y="183"/>
                  </a:cubicBezTo>
                  <a:cubicBezTo>
                    <a:pt x="326" y="189"/>
                    <a:pt x="330" y="200"/>
                    <a:pt x="336" y="207"/>
                  </a:cubicBezTo>
                  <a:cubicBezTo>
                    <a:pt x="342" y="214"/>
                    <a:pt x="352" y="219"/>
                    <a:pt x="360" y="225"/>
                  </a:cubicBezTo>
                  <a:cubicBezTo>
                    <a:pt x="368" y="231"/>
                    <a:pt x="379" y="243"/>
                    <a:pt x="387" y="243"/>
                  </a:cubicBezTo>
                  <a:cubicBezTo>
                    <a:pt x="395" y="243"/>
                    <a:pt x="401" y="215"/>
                    <a:pt x="411" y="222"/>
                  </a:cubicBezTo>
                  <a:cubicBezTo>
                    <a:pt x="421" y="229"/>
                    <a:pt x="441" y="271"/>
                    <a:pt x="447" y="288"/>
                  </a:cubicBezTo>
                  <a:cubicBezTo>
                    <a:pt x="453" y="305"/>
                    <a:pt x="447" y="306"/>
                    <a:pt x="450" y="327"/>
                  </a:cubicBezTo>
                  <a:cubicBezTo>
                    <a:pt x="453" y="348"/>
                    <a:pt x="463" y="390"/>
                    <a:pt x="468" y="417"/>
                  </a:cubicBezTo>
                  <a:cubicBezTo>
                    <a:pt x="473" y="444"/>
                    <a:pt x="481" y="470"/>
                    <a:pt x="483" y="492"/>
                  </a:cubicBezTo>
                  <a:cubicBezTo>
                    <a:pt x="485" y="514"/>
                    <a:pt x="479" y="537"/>
                    <a:pt x="480" y="552"/>
                  </a:cubicBezTo>
                  <a:cubicBezTo>
                    <a:pt x="481" y="567"/>
                    <a:pt x="485" y="593"/>
                    <a:pt x="492" y="585"/>
                  </a:cubicBezTo>
                  <a:cubicBezTo>
                    <a:pt x="499" y="577"/>
                    <a:pt x="515" y="521"/>
                    <a:pt x="519" y="504"/>
                  </a:cubicBezTo>
                  <a:cubicBezTo>
                    <a:pt x="523" y="487"/>
                    <a:pt x="519" y="490"/>
                    <a:pt x="519" y="483"/>
                  </a:cubicBezTo>
                  <a:cubicBezTo>
                    <a:pt x="519" y="476"/>
                    <a:pt x="521" y="470"/>
                    <a:pt x="522" y="459"/>
                  </a:cubicBezTo>
                  <a:cubicBezTo>
                    <a:pt x="523" y="448"/>
                    <a:pt x="519" y="412"/>
                    <a:pt x="525" y="414"/>
                  </a:cubicBezTo>
                  <a:cubicBezTo>
                    <a:pt x="531" y="416"/>
                    <a:pt x="547" y="458"/>
                    <a:pt x="558" y="474"/>
                  </a:cubicBezTo>
                  <a:cubicBezTo>
                    <a:pt x="569" y="490"/>
                    <a:pt x="579" y="506"/>
                    <a:pt x="594" y="510"/>
                  </a:cubicBezTo>
                  <a:cubicBezTo>
                    <a:pt x="609" y="514"/>
                    <a:pt x="636" y="499"/>
                    <a:pt x="651" y="501"/>
                  </a:cubicBezTo>
                  <a:cubicBezTo>
                    <a:pt x="666" y="503"/>
                    <a:pt x="671" y="513"/>
                    <a:pt x="681" y="522"/>
                  </a:cubicBezTo>
                  <a:cubicBezTo>
                    <a:pt x="691" y="531"/>
                    <a:pt x="701" y="544"/>
                    <a:pt x="714" y="555"/>
                  </a:cubicBezTo>
                  <a:cubicBezTo>
                    <a:pt x="727" y="566"/>
                    <a:pt x="745" y="575"/>
                    <a:pt x="756" y="585"/>
                  </a:cubicBezTo>
                  <a:cubicBezTo>
                    <a:pt x="767" y="595"/>
                    <a:pt x="776" y="610"/>
                    <a:pt x="780" y="615"/>
                  </a:cubicBezTo>
                </a:path>
              </a:pathLst>
            </a:custGeom>
            <a:noFill/>
            <a:ln w="22225" cap="flat" cmpd="sng">
              <a:solidFill>
                <a:schemeClr val="accent2"/>
              </a:solidFill>
              <a:prstDash val="solid"/>
              <a:round/>
              <a:headEnd/>
              <a:tailEnd/>
            </a:ln>
            <a:effectLst/>
          </p:spPr>
          <p:txBody>
            <a:bodyPr wrap="none" anchor="ctr"/>
            <a:lstStyle/>
            <a:p>
              <a:endParaRPr lang="en-US"/>
            </a:p>
          </p:txBody>
        </p:sp>
      </p:grpSp>
      <p:sp>
        <p:nvSpPr>
          <p:cNvPr id="170013" name="Freeform 29"/>
          <p:cNvSpPr>
            <a:spLocks/>
          </p:cNvSpPr>
          <p:nvPr/>
        </p:nvSpPr>
        <p:spPr bwMode="auto">
          <a:xfrm>
            <a:off x="5588000" y="2273300"/>
            <a:ext cx="1514475" cy="1597025"/>
          </a:xfrm>
          <a:custGeom>
            <a:avLst/>
            <a:gdLst/>
            <a:ahLst/>
            <a:cxnLst>
              <a:cxn ang="0">
                <a:pos x="0" y="997"/>
              </a:cxn>
              <a:cxn ang="0">
                <a:pos x="137" y="951"/>
              </a:cxn>
              <a:cxn ang="0">
                <a:pos x="218" y="897"/>
              </a:cxn>
              <a:cxn ang="0">
                <a:pos x="255" y="297"/>
              </a:cxn>
              <a:cxn ang="0">
                <a:pos x="409" y="42"/>
              </a:cxn>
              <a:cxn ang="0">
                <a:pos x="546" y="42"/>
              </a:cxn>
              <a:cxn ang="0">
                <a:pos x="691" y="124"/>
              </a:cxn>
              <a:cxn ang="0">
                <a:pos x="773" y="233"/>
              </a:cxn>
              <a:cxn ang="0">
                <a:pos x="791" y="587"/>
              </a:cxn>
              <a:cxn ang="0">
                <a:pos x="809" y="924"/>
              </a:cxn>
              <a:cxn ang="0">
                <a:pos x="837" y="997"/>
              </a:cxn>
              <a:cxn ang="0">
                <a:pos x="909" y="969"/>
              </a:cxn>
              <a:cxn ang="0">
                <a:pos x="1073" y="960"/>
              </a:cxn>
            </a:cxnLst>
            <a:rect l="0" t="0" r="r" b="b"/>
            <a:pathLst>
              <a:path w="1073" h="1006">
                <a:moveTo>
                  <a:pt x="0" y="997"/>
                </a:moveTo>
                <a:cubicBezTo>
                  <a:pt x="23" y="989"/>
                  <a:pt x="101" y="968"/>
                  <a:pt x="137" y="951"/>
                </a:cubicBezTo>
                <a:cubicBezTo>
                  <a:pt x="173" y="934"/>
                  <a:pt x="198" y="1006"/>
                  <a:pt x="218" y="897"/>
                </a:cubicBezTo>
                <a:cubicBezTo>
                  <a:pt x="238" y="788"/>
                  <a:pt x="223" y="439"/>
                  <a:pt x="255" y="297"/>
                </a:cubicBezTo>
                <a:cubicBezTo>
                  <a:pt x="287" y="155"/>
                  <a:pt x="361" y="84"/>
                  <a:pt x="409" y="42"/>
                </a:cubicBezTo>
                <a:cubicBezTo>
                  <a:pt x="457" y="0"/>
                  <a:pt x="499" y="28"/>
                  <a:pt x="546" y="42"/>
                </a:cubicBezTo>
                <a:cubicBezTo>
                  <a:pt x="593" y="56"/>
                  <a:pt x="653" y="92"/>
                  <a:pt x="691" y="124"/>
                </a:cubicBezTo>
                <a:cubicBezTo>
                  <a:pt x="729" y="156"/>
                  <a:pt x="756" y="156"/>
                  <a:pt x="773" y="233"/>
                </a:cubicBezTo>
                <a:cubicBezTo>
                  <a:pt x="790" y="310"/>
                  <a:pt x="785" y="472"/>
                  <a:pt x="791" y="587"/>
                </a:cubicBezTo>
                <a:cubicBezTo>
                  <a:pt x="797" y="702"/>
                  <a:pt x="801" y="856"/>
                  <a:pt x="809" y="924"/>
                </a:cubicBezTo>
                <a:cubicBezTo>
                  <a:pt x="817" y="992"/>
                  <a:pt x="820" y="990"/>
                  <a:pt x="837" y="997"/>
                </a:cubicBezTo>
                <a:cubicBezTo>
                  <a:pt x="854" y="1004"/>
                  <a:pt x="870" y="975"/>
                  <a:pt x="909" y="969"/>
                </a:cubicBezTo>
                <a:cubicBezTo>
                  <a:pt x="948" y="963"/>
                  <a:pt x="1046" y="961"/>
                  <a:pt x="1073" y="960"/>
                </a:cubicBezTo>
              </a:path>
            </a:pathLst>
          </a:custGeom>
          <a:noFill/>
          <a:ln w="22225" cap="flat" cmpd="sng">
            <a:solidFill>
              <a:schemeClr val="tx1"/>
            </a:solidFill>
            <a:prstDash val="solid"/>
            <a:round/>
            <a:headEnd/>
            <a:tailEnd/>
          </a:ln>
          <a:effectLst/>
        </p:spPr>
        <p:txBody>
          <a:bodyPr wrap="none" anchor="ctr"/>
          <a:lstStyle/>
          <a:p>
            <a:endParaRPr lang="en-US"/>
          </a:p>
        </p:txBody>
      </p:sp>
      <p:sp>
        <p:nvSpPr>
          <p:cNvPr id="170014" name="Freeform 30"/>
          <p:cNvSpPr>
            <a:spLocks/>
          </p:cNvSpPr>
          <p:nvPr/>
        </p:nvSpPr>
        <p:spPr bwMode="auto">
          <a:xfrm>
            <a:off x="5599113" y="2344738"/>
            <a:ext cx="1230312" cy="650875"/>
          </a:xfrm>
          <a:custGeom>
            <a:avLst/>
            <a:gdLst/>
            <a:ahLst/>
            <a:cxnLst>
              <a:cxn ang="0">
                <a:pos x="0" y="366"/>
              </a:cxn>
              <a:cxn ang="0">
                <a:pos x="192" y="393"/>
              </a:cxn>
              <a:cxn ang="0">
                <a:pos x="263" y="262"/>
              </a:cxn>
              <a:cxn ang="0">
                <a:pos x="354" y="61"/>
              </a:cxn>
              <a:cxn ang="0">
                <a:pos x="427" y="7"/>
              </a:cxn>
              <a:cxn ang="0">
                <a:pos x="536" y="16"/>
              </a:cxn>
              <a:cxn ang="0">
                <a:pos x="608" y="61"/>
              </a:cxn>
              <a:cxn ang="0">
                <a:pos x="745" y="189"/>
              </a:cxn>
              <a:cxn ang="0">
                <a:pos x="754" y="252"/>
              </a:cxn>
              <a:cxn ang="0">
                <a:pos x="808" y="234"/>
              </a:cxn>
              <a:cxn ang="0">
                <a:pos x="872" y="234"/>
              </a:cxn>
            </a:cxnLst>
            <a:rect l="0" t="0" r="r" b="b"/>
            <a:pathLst>
              <a:path w="872" h="410">
                <a:moveTo>
                  <a:pt x="0" y="366"/>
                </a:moveTo>
                <a:cubicBezTo>
                  <a:pt x="32" y="371"/>
                  <a:pt x="148" y="410"/>
                  <a:pt x="192" y="393"/>
                </a:cubicBezTo>
                <a:cubicBezTo>
                  <a:pt x="236" y="376"/>
                  <a:pt x="236" y="317"/>
                  <a:pt x="263" y="262"/>
                </a:cubicBezTo>
                <a:cubicBezTo>
                  <a:pt x="290" y="207"/>
                  <a:pt x="327" y="104"/>
                  <a:pt x="354" y="61"/>
                </a:cubicBezTo>
                <a:cubicBezTo>
                  <a:pt x="381" y="18"/>
                  <a:pt x="397" y="14"/>
                  <a:pt x="427" y="7"/>
                </a:cubicBezTo>
                <a:cubicBezTo>
                  <a:pt x="457" y="0"/>
                  <a:pt x="506" y="7"/>
                  <a:pt x="536" y="16"/>
                </a:cubicBezTo>
                <a:cubicBezTo>
                  <a:pt x="566" y="25"/>
                  <a:pt x="573" y="32"/>
                  <a:pt x="608" y="61"/>
                </a:cubicBezTo>
                <a:cubicBezTo>
                  <a:pt x="643" y="90"/>
                  <a:pt x="721" y="157"/>
                  <a:pt x="745" y="189"/>
                </a:cubicBezTo>
                <a:cubicBezTo>
                  <a:pt x="769" y="221"/>
                  <a:pt x="744" y="244"/>
                  <a:pt x="754" y="252"/>
                </a:cubicBezTo>
                <a:cubicBezTo>
                  <a:pt x="764" y="260"/>
                  <a:pt x="788" y="237"/>
                  <a:pt x="808" y="234"/>
                </a:cubicBezTo>
                <a:cubicBezTo>
                  <a:pt x="828" y="231"/>
                  <a:pt x="861" y="234"/>
                  <a:pt x="872" y="234"/>
                </a:cubicBezTo>
              </a:path>
            </a:pathLst>
          </a:custGeom>
          <a:noFill/>
          <a:ln w="22225" cap="flat" cmpd="sng">
            <a:solidFill>
              <a:srgbClr val="CC0066"/>
            </a:solidFill>
            <a:prstDash val="solid"/>
            <a:round/>
            <a:headEnd/>
            <a:tailEnd/>
          </a:ln>
          <a:effectLst/>
        </p:spPr>
        <p:txBody>
          <a:bodyPr wrap="none" anchor="ctr"/>
          <a:lstStyle/>
          <a:p>
            <a:endParaRPr lang="en-US"/>
          </a:p>
        </p:txBody>
      </p:sp>
      <p:sp>
        <p:nvSpPr>
          <p:cNvPr id="170015" name="Rectangle 31"/>
          <p:cNvSpPr>
            <a:spLocks noChangeArrowheads="1"/>
          </p:cNvSpPr>
          <p:nvPr/>
        </p:nvSpPr>
        <p:spPr bwMode="auto">
          <a:xfrm>
            <a:off x="4598988" y="2265363"/>
            <a:ext cx="1316037" cy="3621087"/>
          </a:xfrm>
          <a:prstGeom prst="rect">
            <a:avLst/>
          </a:prstGeom>
          <a:solidFill>
            <a:srgbClr val="FFFF99">
              <a:alpha val="50000"/>
            </a:srgbClr>
          </a:solidFill>
          <a:ln w="12700">
            <a:solidFill>
              <a:schemeClr val="tx1"/>
            </a:solidFill>
            <a:miter lim="800000"/>
            <a:headEnd type="none" w="sm" len="sm"/>
            <a:tailEnd type="none" w="sm" len="sm"/>
          </a:ln>
          <a:effectLst/>
        </p:spPr>
        <p:txBody>
          <a:bodyPr wrap="none" anchor="ctr"/>
          <a:lstStyle/>
          <a:p>
            <a:endParaRPr lang="en-US"/>
          </a:p>
        </p:txBody>
      </p:sp>
      <p:sp>
        <p:nvSpPr>
          <p:cNvPr id="170016" name="Rectangle 32"/>
          <p:cNvSpPr>
            <a:spLocks noChangeArrowheads="1"/>
          </p:cNvSpPr>
          <p:nvPr/>
        </p:nvSpPr>
        <p:spPr bwMode="auto">
          <a:xfrm>
            <a:off x="6935788" y="3503613"/>
            <a:ext cx="1301750" cy="336550"/>
          </a:xfrm>
          <a:prstGeom prst="rect">
            <a:avLst/>
          </a:prstGeom>
          <a:noFill/>
          <a:ln w="9525">
            <a:noFill/>
            <a:miter lim="800000"/>
            <a:headEnd/>
            <a:tailEnd/>
          </a:ln>
          <a:effectLst/>
        </p:spPr>
        <p:txBody>
          <a:bodyPr wrap="none" lIns="92075" tIns="46038" rIns="92075" bIns="46038">
            <a:spAutoFit/>
          </a:bodyPr>
          <a:lstStyle/>
          <a:p>
            <a:pPr algn="l" eaLnBrk="0" hangingPunct="0"/>
            <a:r>
              <a:rPr lang="en-GB" sz="1600">
                <a:solidFill>
                  <a:srgbClr val="993366"/>
                </a:solidFill>
              </a:rPr>
              <a:t>LV Pressure</a:t>
            </a:r>
          </a:p>
        </p:txBody>
      </p:sp>
      <p:sp>
        <p:nvSpPr>
          <p:cNvPr id="170017" name="Rectangle 33"/>
          <p:cNvSpPr>
            <a:spLocks noChangeArrowheads="1"/>
          </p:cNvSpPr>
          <p:nvPr/>
        </p:nvSpPr>
        <p:spPr bwMode="auto">
          <a:xfrm>
            <a:off x="7000875" y="4662488"/>
            <a:ext cx="1436688" cy="336550"/>
          </a:xfrm>
          <a:prstGeom prst="rect">
            <a:avLst/>
          </a:prstGeom>
          <a:noFill/>
          <a:ln w="9525">
            <a:noFill/>
            <a:miter lim="800000"/>
            <a:headEnd/>
            <a:tailEnd/>
          </a:ln>
          <a:effectLst/>
        </p:spPr>
        <p:txBody>
          <a:bodyPr wrap="none" lIns="92075" tIns="46038" rIns="92075" bIns="46038">
            <a:spAutoFit/>
          </a:bodyPr>
          <a:lstStyle/>
          <a:p>
            <a:pPr algn="l" eaLnBrk="0" hangingPunct="0"/>
            <a:r>
              <a:rPr lang="en-GB" sz="1600">
                <a:solidFill>
                  <a:srgbClr val="993366"/>
                </a:solidFill>
              </a:rPr>
              <a:t>Coronary flow</a:t>
            </a:r>
          </a:p>
        </p:txBody>
      </p:sp>
      <p:sp>
        <p:nvSpPr>
          <p:cNvPr id="123015" name="Rectangle 135"/>
          <p:cNvSpPr>
            <a:spLocks noChangeArrowheads="1"/>
          </p:cNvSpPr>
          <p:nvPr/>
        </p:nvSpPr>
        <p:spPr bwMode="auto">
          <a:xfrm>
            <a:off x="2030147" y="893763"/>
            <a:ext cx="5043753" cy="523220"/>
          </a:xfrm>
          <a:prstGeom prst="rect">
            <a:avLst/>
          </a:prstGeom>
          <a:noFill/>
          <a:ln w="9525">
            <a:noFill/>
            <a:miter lim="800000"/>
            <a:headEnd/>
            <a:tailEnd/>
          </a:ln>
          <a:effectLst/>
        </p:spPr>
        <p:txBody>
          <a:bodyPr wrap="none">
            <a:spAutoFit/>
          </a:bodyPr>
          <a:lstStyle/>
          <a:p>
            <a:pPr algn="r"/>
            <a:r>
              <a:rPr lang="sr-Cyrl-RS" sz="2800" b="1" dirty="0">
                <a:solidFill>
                  <a:srgbClr val="FF3300"/>
                </a:solidFill>
                <a:effectLst>
                  <a:outerShdw blurRad="38100" dist="38100" dir="2700000" algn="tl">
                    <a:srgbClr val="C0C0C0"/>
                  </a:outerShdw>
                </a:effectLst>
              </a:rPr>
              <a:t>Фазичан коронарни проток</a:t>
            </a:r>
            <a:endParaRPr lang="nl-NL" sz="2800" b="1" dirty="0">
              <a:solidFill>
                <a:srgbClr val="FF3300"/>
              </a:solidFill>
              <a:effectLst>
                <a:outerShdw blurRad="38100" dist="38100" dir="2700000" algn="tl">
                  <a:srgbClr val="C0C0C0"/>
                </a:outerShdw>
              </a:effectLst>
            </a:endParaRPr>
          </a:p>
        </p:txBody>
      </p:sp>
      <p:sp>
        <p:nvSpPr>
          <p:cNvPr id="170020" name="Text Box 36"/>
          <p:cNvSpPr txBox="1">
            <a:spLocks noChangeArrowheads="1"/>
          </p:cNvSpPr>
          <p:nvPr/>
        </p:nvSpPr>
        <p:spPr bwMode="auto">
          <a:xfrm>
            <a:off x="4949825" y="2586038"/>
            <a:ext cx="568325" cy="244475"/>
          </a:xfrm>
          <a:prstGeom prst="rect">
            <a:avLst/>
          </a:prstGeom>
          <a:noFill/>
          <a:ln w="9525">
            <a:noFill/>
            <a:miter lim="800000"/>
            <a:headEnd/>
            <a:tailEnd/>
          </a:ln>
          <a:effectLst/>
        </p:spPr>
        <p:txBody>
          <a:bodyPr wrap="none">
            <a:spAutoFit/>
          </a:bodyPr>
          <a:lstStyle/>
          <a:p>
            <a:pPr algn="l"/>
            <a:r>
              <a:rPr lang="en-US" sz="1000" b="1"/>
              <a:t>AP</a:t>
            </a:r>
            <a:r>
              <a:rPr lang="en-US" sz="1000" b="1" baseline="-25000"/>
              <a:t>diast</a:t>
            </a:r>
            <a:endParaRPr lang="en-US" sz="1000" b="1"/>
          </a:p>
        </p:txBody>
      </p:sp>
      <p:sp>
        <p:nvSpPr>
          <p:cNvPr id="170022" name="Line 38"/>
          <p:cNvSpPr>
            <a:spLocks noChangeShapeType="1"/>
          </p:cNvSpPr>
          <p:nvPr/>
        </p:nvSpPr>
        <p:spPr bwMode="auto">
          <a:xfrm>
            <a:off x="5268913" y="2882900"/>
            <a:ext cx="0" cy="990600"/>
          </a:xfrm>
          <a:prstGeom prst="line">
            <a:avLst/>
          </a:prstGeom>
          <a:noFill/>
          <a:ln w="9525">
            <a:solidFill>
              <a:schemeClr val="tx1"/>
            </a:solidFill>
            <a:round/>
            <a:headEnd type="arrow" w="med" len="med"/>
            <a:tailEnd type="arrow" w="med" len="med"/>
          </a:ln>
          <a:effectLst/>
        </p:spPr>
        <p:txBody>
          <a:bodyPr/>
          <a:lstStyle/>
          <a:p>
            <a:endParaRPr lang="en-US"/>
          </a:p>
        </p:txBody>
      </p:sp>
      <p:sp>
        <p:nvSpPr>
          <p:cNvPr id="170021" name="Text Box 37"/>
          <p:cNvSpPr txBox="1">
            <a:spLocks noChangeArrowheads="1"/>
          </p:cNvSpPr>
          <p:nvPr/>
        </p:nvSpPr>
        <p:spPr bwMode="auto">
          <a:xfrm>
            <a:off x="4594225" y="3563938"/>
            <a:ext cx="606425" cy="244475"/>
          </a:xfrm>
          <a:prstGeom prst="rect">
            <a:avLst/>
          </a:prstGeom>
          <a:solidFill>
            <a:srgbClr val="FFFFCC"/>
          </a:solidFill>
          <a:ln w="9525">
            <a:noFill/>
            <a:miter lim="800000"/>
            <a:headEnd/>
            <a:tailEnd/>
          </a:ln>
          <a:effectLst/>
        </p:spPr>
        <p:txBody>
          <a:bodyPr wrap="none">
            <a:spAutoFit/>
          </a:bodyPr>
          <a:lstStyle/>
          <a:p>
            <a:pPr algn="l"/>
            <a:r>
              <a:rPr lang="en-US" sz="1000" b="1"/>
              <a:t>LVEDP</a:t>
            </a:r>
          </a:p>
        </p:txBody>
      </p:sp>
      <p:sp>
        <p:nvSpPr>
          <p:cNvPr id="170024" name="Text Box 40"/>
          <p:cNvSpPr txBox="1">
            <a:spLocks noChangeArrowheads="1"/>
          </p:cNvSpPr>
          <p:nvPr/>
        </p:nvSpPr>
        <p:spPr bwMode="auto">
          <a:xfrm>
            <a:off x="3781425" y="1878013"/>
            <a:ext cx="814388" cy="304800"/>
          </a:xfrm>
          <a:prstGeom prst="rect">
            <a:avLst/>
          </a:prstGeom>
          <a:noFill/>
          <a:ln w="9525">
            <a:noFill/>
            <a:miter lim="800000"/>
            <a:headEnd/>
            <a:tailEnd/>
          </a:ln>
          <a:effectLst/>
        </p:spPr>
        <p:txBody>
          <a:bodyPr wrap="none">
            <a:spAutoFit/>
          </a:bodyPr>
          <a:lstStyle/>
          <a:p>
            <a:pPr algn="l"/>
            <a:r>
              <a:rPr lang="en-US" sz="1400" b="1"/>
              <a:t>Systole</a:t>
            </a:r>
          </a:p>
        </p:txBody>
      </p:sp>
      <p:sp>
        <p:nvSpPr>
          <p:cNvPr id="170025" name="Text Box 41"/>
          <p:cNvSpPr txBox="1">
            <a:spLocks noChangeArrowheads="1"/>
          </p:cNvSpPr>
          <p:nvPr/>
        </p:nvSpPr>
        <p:spPr bwMode="auto">
          <a:xfrm>
            <a:off x="4848225" y="1878013"/>
            <a:ext cx="873125" cy="304800"/>
          </a:xfrm>
          <a:prstGeom prst="rect">
            <a:avLst/>
          </a:prstGeom>
          <a:noFill/>
          <a:ln w="9525">
            <a:noFill/>
            <a:miter lim="800000"/>
            <a:headEnd/>
            <a:tailEnd/>
          </a:ln>
          <a:effectLst/>
        </p:spPr>
        <p:txBody>
          <a:bodyPr wrap="none">
            <a:spAutoFit/>
          </a:bodyPr>
          <a:lstStyle/>
          <a:p>
            <a:pPr algn="l"/>
            <a:r>
              <a:rPr lang="en-US" sz="1400" b="1"/>
              <a:t>Diastole</a:t>
            </a:r>
          </a:p>
        </p:txBody>
      </p:sp>
      <p:grpSp>
        <p:nvGrpSpPr>
          <p:cNvPr id="4" name="Group 127"/>
          <p:cNvGrpSpPr>
            <a:grpSpLocks/>
          </p:cNvGrpSpPr>
          <p:nvPr/>
        </p:nvGrpSpPr>
        <p:grpSpPr bwMode="auto">
          <a:xfrm>
            <a:off x="2608263" y="2344738"/>
            <a:ext cx="4251325" cy="652462"/>
            <a:chOff x="1643" y="1612"/>
            <a:chExt cx="2678" cy="411"/>
          </a:xfrm>
        </p:grpSpPr>
        <p:sp>
          <p:nvSpPr>
            <p:cNvPr id="170109" name="Freeform 125"/>
            <p:cNvSpPr>
              <a:spLocks/>
            </p:cNvSpPr>
            <p:nvPr/>
          </p:nvSpPr>
          <p:spPr bwMode="auto">
            <a:xfrm>
              <a:off x="1643" y="1612"/>
              <a:ext cx="1964" cy="380"/>
            </a:xfrm>
            <a:custGeom>
              <a:avLst/>
              <a:gdLst/>
              <a:ahLst/>
              <a:cxnLst>
                <a:cxn ang="0">
                  <a:pos x="0" y="243"/>
                </a:cxn>
                <a:cxn ang="0">
                  <a:pos x="618" y="343"/>
                </a:cxn>
                <a:cxn ang="0">
                  <a:pos x="800" y="362"/>
                </a:cxn>
                <a:cxn ang="0">
                  <a:pos x="882" y="262"/>
                </a:cxn>
                <a:cxn ang="0">
                  <a:pos x="973" y="61"/>
                </a:cxn>
                <a:cxn ang="0">
                  <a:pos x="1046" y="7"/>
                </a:cxn>
                <a:cxn ang="0">
                  <a:pos x="1155" y="16"/>
                </a:cxn>
                <a:cxn ang="0">
                  <a:pos x="1227" y="61"/>
                </a:cxn>
                <a:cxn ang="0">
                  <a:pos x="1364" y="189"/>
                </a:cxn>
                <a:cxn ang="0">
                  <a:pos x="1373" y="252"/>
                </a:cxn>
                <a:cxn ang="0">
                  <a:pos x="1427" y="234"/>
                </a:cxn>
                <a:cxn ang="0">
                  <a:pos x="1491" y="234"/>
                </a:cxn>
                <a:cxn ang="0">
                  <a:pos x="1900" y="334"/>
                </a:cxn>
                <a:cxn ang="0">
                  <a:pos x="2209" y="380"/>
                </a:cxn>
              </a:cxnLst>
              <a:rect l="0" t="0" r="r" b="b"/>
              <a:pathLst>
                <a:path w="2209" h="380">
                  <a:moveTo>
                    <a:pt x="0" y="243"/>
                  </a:moveTo>
                  <a:cubicBezTo>
                    <a:pt x="103" y="260"/>
                    <a:pt x="485" y="323"/>
                    <a:pt x="618" y="343"/>
                  </a:cubicBezTo>
                  <a:cubicBezTo>
                    <a:pt x="751" y="363"/>
                    <a:pt x="756" y="376"/>
                    <a:pt x="800" y="362"/>
                  </a:cubicBezTo>
                  <a:cubicBezTo>
                    <a:pt x="844" y="348"/>
                    <a:pt x="853" y="312"/>
                    <a:pt x="882" y="262"/>
                  </a:cubicBezTo>
                  <a:cubicBezTo>
                    <a:pt x="911" y="212"/>
                    <a:pt x="946" y="104"/>
                    <a:pt x="973" y="61"/>
                  </a:cubicBezTo>
                  <a:cubicBezTo>
                    <a:pt x="1000" y="18"/>
                    <a:pt x="1016" y="14"/>
                    <a:pt x="1046" y="7"/>
                  </a:cubicBezTo>
                  <a:cubicBezTo>
                    <a:pt x="1076" y="0"/>
                    <a:pt x="1125" y="7"/>
                    <a:pt x="1155" y="16"/>
                  </a:cubicBezTo>
                  <a:cubicBezTo>
                    <a:pt x="1185" y="25"/>
                    <a:pt x="1192" y="32"/>
                    <a:pt x="1227" y="61"/>
                  </a:cubicBezTo>
                  <a:cubicBezTo>
                    <a:pt x="1262" y="90"/>
                    <a:pt x="1340" y="157"/>
                    <a:pt x="1364" y="189"/>
                  </a:cubicBezTo>
                  <a:cubicBezTo>
                    <a:pt x="1388" y="221"/>
                    <a:pt x="1363" y="244"/>
                    <a:pt x="1373" y="252"/>
                  </a:cubicBezTo>
                  <a:cubicBezTo>
                    <a:pt x="1383" y="260"/>
                    <a:pt x="1407" y="237"/>
                    <a:pt x="1427" y="234"/>
                  </a:cubicBezTo>
                  <a:cubicBezTo>
                    <a:pt x="1447" y="231"/>
                    <a:pt x="1412" y="217"/>
                    <a:pt x="1491" y="234"/>
                  </a:cubicBezTo>
                  <a:cubicBezTo>
                    <a:pt x="1570" y="251"/>
                    <a:pt x="1781" y="310"/>
                    <a:pt x="1900" y="334"/>
                  </a:cubicBezTo>
                  <a:cubicBezTo>
                    <a:pt x="2019" y="358"/>
                    <a:pt x="2158" y="372"/>
                    <a:pt x="2209" y="380"/>
                  </a:cubicBezTo>
                </a:path>
              </a:pathLst>
            </a:custGeom>
            <a:noFill/>
            <a:ln w="22225" cap="flat" cmpd="sng">
              <a:solidFill>
                <a:srgbClr val="CC0066"/>
              </a:solidFill>
              <a:prstDash val="solid"/>
              <a:round/>
              <a:headEnd/>
              <a:tailEnd/>
            </a:ln>
            <a:effectLst/>
          </p:spPr>
          <p:txBody>
            <a:bodyPr wrap="none" anchor="ctr"/>
            <a:lstStyle/>
            <a:p>
              <a:endParaRPr lang="en-US"/>
            </a:p>
          </p:txBody>
        </p:sp>
        <p:sp>
          <p:nvSpPr>
            <p:cNvPr id="170110" name="Freeform 126"/>
            <p:cNvSpPr>
              <a:spLocks/>
            </p:cNvSpPr>
            <p:nvPr/>
          </p:nvSpPr>
          <p:spPr bwMode="auto">
            <a:xfrm>
              <a:off x="3546" y="1613"/>
              <a:ext cx="775" cy="410"/>
            </a:xfrm>
            <a:custGeom>
              <a:avLst/>
              <a:gdLst/>
              <a:ahLst/>
              <a:cxnLst>
                <a:cxn ang="0">
                  <a:pos x="0" y="366"/>
                </a:cxn>
                <a:cxn ang="0">
                  <a:pos x="192" y="393"/>
                </a:cxn>
                <a:cxn ang="0">
                  <a:pos x="263" y="262"/>
                </a:cxn>
                <a:cxn ang="0">
                  <a:pos x="354" y="61"/>
                </a:cxn>
                <a:cxn ang="0">
                  <a:pos x="427" y="7"/>
                </a:cxn>
                <a:cxn ang="0">
                  <a:pos x="536" y="16"/>
                </a:cxn>
                <a:cxn ang="0">
                  <a:pos x="608" y="61"/>
                </a:cxn>
                <a:cxn ang="0">
                  <a:pos x="745" y="189"/>
                </a:cxn>
                <a:cxn ang="0">
                  <a:pos x="754" y="252"/>
                </a:cxn>
                <a:cxn ang="0">
                  <a:pos x="808" y="234"/>
                </a:cxn>
                <a:cxn ang="0">
                  <a:pos x="872" y="234"/>
                </a:cxn>
              </a:cxnLst>
              <a:rect l="0" t="0" r="r" b="b"/>
              <a:pathLst>
                <a:path w="872" h="410">
                  <a:moveTo>
                    <a:pt x="0" y="366"/>
                  </a:moveTo>
                  <a:cubicBezTo>
                    <a:pt x="32" y="371"/>
                    <a:pt x="148" y="410"/>
                    <a:pt x="192" y="393"/>
                  </a:cubicBezTo>
                  <a:cubicBezTo>
                    <a:pt x="236" y="376"/>
                    <a:pt x="236" y="317"/>
                    <a:pt x="263" y="262"/>
                  </a:cubicBezTo>
                  <a:cubicBezTo>
                    <a:pt x="290" y="207"/>
                    <a:pt x="327" y="104"/>
                    <a:pt x="354" y="61"/>
                  </a:cubicBezTo>
                  <a:cubicBezTo>
                    <a:pt x="381" y="18"/>
                    <a:pt x="397" y="14"/>
                    <a:pt x="427" y="7"/>
                  </a:cubicBezTo>
                  <a:cubicBezTo>
                    <a:pt x="457" y="0"/>
                    <a:pt x="506" y="7"/>
                    <a:pt x="536" y="16"/>
                  </a:cubicBezTo>
                  <a:cubicBezTo>
                    <a:pt x="566" y="25"/>
                    <a:pt x="573" y="32"/>
                    <a:pt x="608" y="61"/>
                  </a:cubicBezTo>
                  <a:cubicBezTo>
                    <a:pt x="643" y="90"/>
                    <a:pt x="721" y="157"/>
                    <a:pt x="745" y="189"/>
                  </a:cubicBezTo>
                  <a:cubicBezTo>
                    <a:pt x="769" y="221"/>
                    <a:pt x="744" y="244"/>
                    <a:pt x="754" y="252"/>
                  </a:cubicBezTo>
                  <a:cubicBezTo>
                    <a:pt x="764" y="260"/>
                    <a:pt x="788" y="237"/>
                    <a:pt x="808" y="234"/>
                  </a:cubicBezTo>
                  <a:cubicBezTo>
                    <a:pt x="828" y="231"/>
                    <a:pt x="861" y="234"/>
                    <a:pt x="872" y="234"/>
                  </a:cubicBezTo>
                </a:path>
              </a:pathLst>
            </a:custGeom>
            <a:noFill/>
            <a:ln w="22225" cap="flat" cmpd="sng">
              <a:solidFill>
                <a:srgbClr val="CC0066"/>
              </a:solidFill>
              <a:prstDash val="solid"/>
              <a:round/>
              <a:headEnd/>
              <a:tailEnd/>
            </a:ln>
            <a:effectLst/>
          </p:spPr>
          <p:txBody>
            <a:bodyPr wrap="none" anchor="ctr"/>
            <a:lstStyle/>
            <a:p>
              <a:endParaRPr lang="en-US"/>
            </a:p>
          </p:txBody>
        </p:sp>
      </p:grpSp>
      <p:grpSp>
        <p:nvGrpSpPr>
          <p:cNvPr id="5" name="Group 131"/>
          <p:cNvGrpSpPr>
            <a:grpSpLocks/>
          </p:cNvGrpSpPr>
          <p:nvPr/>
        </p:nvGrpSpPr>
        <p:grpSpPr bwMode="auto">
          <a:xfrm>
            <a:off x="4579938" y="3748088"/>
            <a:ext cx="1303337" cy="133350"/>
            <a:chOff x="2885" y="2244"/>
            <a:chExt cx="821" cy="84"/>
          </a:xfrm>
        </p:grpSpPr>
        <p:sp>
          <p:nvSpPr>
            <p:cNvPr id="170112" name="Freeform 128"/>
            <p:cNvSpPr>
              <a:spLocks/>
            </p:cNvSpPr>
            <p:nvPr/>
          </p:nvSpPr>
          <p:spPr bwMode="auto">
            <a:xfrm>
              <a:off x="2885" y="2269"/>
              <a:ext cx="659" cy="59"/>
            </a:xfrm>
            <a:custGeom>
              <a:avLst/>
              <a:gdLst/>
              <a:ahLst/>
              <a:cxnLst>
                <a:cxn ang="0">
                  <a:pos x="0" y="0"/>
                </a:cxn>
                <a:cxn ang="0">
                  <a:pos x="25" y="53"/>
                </a:cxn>
                <a:cxn ang="0">
                  <a:pos x="89" y="33"/>
                </a:cxn>
                <a:cxn ang="0">
                  <a:pos x="221" y="53"/>
                </a:cxn>
                <a:cxn ang="0">
                  <a:pos x="659" y="39"/>
                </a:cxn>
              </a:cxnLst>
              <a:rect l="0" t="0" r="r" b="b"/>
              <a:pathLst>
                <a:path w="659" h="59">
                  <a:moveTo>
                    <a:pt x="0" y="0"/>
                  </a:moveTo>
                  <a:cubicBezTo>
                    <a:pt x="4" y="9"/>
                    <a:pt x="10" y="48"/>
                    <a:pt x="25" y="53"/>
                  </a:cubicBezTo>
                  <a:cubicBezTo>
                    <a:pt x="40" y="59"/>
                    <a:pt x="56" y="33"/>
                    <a:pt x="89" y="33"/>
                  </a:cubicBezTo>
                  <a:cubicBezTo>
                    <a:pt x="122" y="33"/>
                    <a:pt x="126" y="52"/>
                    <a:pt x="221" y="53"/>
                  </a:cubicBezTo>
                  <a:cubicBezTo>
                    <a:pt x="316" y="53"/>
                    <a:pt x="567" y="42"/>
                    <a:pt x="659" y="39"/>
                  </a:cubicBezTo>
                </a:path>
              </a:pathLst>
            </a:custGeom>
            <a:noFill/>
            <a:ln w="22225" cap="flat" cmpd="sng">
              <a:solidFill>
                <a:srgbClr val="006600"/>
              </a:solidFill>
              <a:prstDash val="solid"/>
              <a:round/>
              <a:headEnd/>
              <a:tailEnd/>
            </a:ln>
            <a:effectLst/>
          </p:spPr>
          <p:txBody>
            <a:bodyPr wrap="none" anchor="ctr"/>
            <a:lstStyle/>
            <a:p>
              <a:endParaRPr lang="en-US"/>
            </a:p>
          </p:txBody>
        </p:sp>
        <p:sp>
          <p:nvSpPr>
            <p:cNvPr id="170113" name="Freeform 129"/>
            <p:cNvSpPr>
              <a:spLocks/>
            </p:cNvSpPr>
            <p:nvPr/>
          </p:nvSpPr>
          <p:spPr bwMode="auto">
            <a:xfrm>
              <a:off x="3512" y="2244"/>
              <a:ext cx="194" cy="72"/>
            </a:xfrm>
            <a:custGeom>
              <a:avLst/>
              <a:gdLst/>
              <a:ahLst/>
              <a:cxnLst>
                <a:cxn ang="0">
                  <a:pos x="0" y="72"/>
                </a:cxn>
                <a:cxn ang="0">
                  <a:pos x="122" y="39"/>
                </a:cxn>
                <a:cxn ang="0">
                  <a:pos x="194" y="0"/>
                </a:cxn>
              </a:cxnLst>
              <a:rect l="0" t="0" r="r" b="b"/>
              <a:pathLst>
                <a:path w="194" h="72">
                  <a:moveTo>
                    <a:pt x="0" y="72"/>
                  </a:moveTo>
                  <a:cubicBezTo>
                    <a:pt x="20" y="66"/>
                    <a:pt x="90" y="51"/>
                    <a:pt x="122" y="39"/>
                  </a:cubicBezTo>
                  <a:cubicBezTo>
                    <a:pt x="154" y="26"/>
                    <a:pt x="182" y="6"/>
                    <a:pt x="194" y="0"/>
                  </a:cubicBezTo>
                </a:path>
              </a:pathLst>
            </a:custGeom>
            <a:noFill/>
            <a:ln w="22225" cap="flat" cmpd="sng">
              <a:solidFill>
                <a:srgbClr val="006600"/>
              </a:solidFill>
              <a:prstDash val="solid"/>
              <a:round/>
              <a:headEnd/>
              <a:tailEnd/>
            </a:ln>
            <a:effectLst/>
          </p:spPr>
          <p:txBody>
            <a:bodyPr wrap="none" anchor="ctr"/>
            <a:lstStyle/>
            <a:p>
              <a:endParaRPr lang="en-US"/>
            </a:p>
          </p:txBody>
        </p:sp>
      </p:grpSp>
      <p:sp>
        <p:nvSpPr>
          <p:cNvPr id="170116" name="Line 132"/>
          <p:cNvSpPr>
            <a:spLocks noChangeShapeType="1"/>
          </p:cNvSpPr>
          <p:nvPr/>
        </p:nvSpPr>
        <p:spPr bwMode="auto">
          <a:xfrm>
            <a:off x="5448300" y="3090863"/>
            <a:ext cx="0" cy="579437"/>
          </a:xfrm>
          <a:prstGeom prst="line">
            <a:avLst/>
          </a:prstGeom>
          <a:noFill/>
          <a:ln w="22225">
            <a:solidFill>
              <a:schemeClr val="tx1"/>
            </a:solidFill>
            <a:round/>
            <a:headEnd type="arrow" w="med" len="med"/>
            <a:tailEnd type="arrow" w="med" len="me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4.73988E-6 L 0.00191 0.03076 " pathEditMode="relative" rAng="0" ptsTypes="AA">
                                      <p:cBhvr>
                                        <p:cTn id="6" dur="2000" fill="hold"/>
                                        <p:tgtEl>
                                          <p:spTgt spid="4"/>
                                        </p:tgtEl>
                                        <p:attrNameLst>
                                          <p:attrName>ppt_x</p:attrName>
                                          <p:attrName>ppt_y</p:attrName>
                                        </p:attrNameLst>
                                      </p:cBhvr>
                                      <p:rCtr x="1" y="15"/>
                                    </p:animMotion>
                                  </p:childTnLst>
                                </p:cTn>
                              </p:par>
                              <p:par>
                                <p:cTn id="7" presetID="64" presetClass="path" presetSubtype="0" accel="50000" decel="50000" fill="hold" nodeType="withEffect">
                                  <p:stCondLst>
                                    <p:cond delay="0"/>
                                  </p:stCondLst>
                                  <p:childTnLst>
                                    <p:animMotion origin="layout" path="M 1.38889E-6 -3.2948E-6 L 1.38889E-6 -0.02636 " pathEditMode="relative" rAng="0" ptsTypes="AA">
                                      <p:cBhvr>
                                        <p:cTn id="8" dur="2000" fill="hold"/>
                                        <p:tgtEl>
                                          <p:spTgt spid="5"/>
                                        </p:tgtEl>
                                        <p:attrNameLst>
                                          <p:attrName>ppt_x</p:attrName>
                                          <p:attrName>ppt_y</p:attrName>
                                        </p:attrNameLst>
                                      </p:cBhvr>
                                      <p:rCtr x="0" y="-13"/>
                                    </p:animMotion>
                                  </p:childTnLst>
                                </p:cTn>
                              </p:par>
                            </p:childTnLst>
                          </p:cTn>
                        </p:par>
                        <p:par>
                          <p:cTn id="9" fill="hold">
                            <p:stCondLst>
                              <p:cond delay="2000"/>
                            </p:stCondLst>
                            <p:childTnLst>
                              <p:par>
                                <p:cTn id="10" presetID="5" presetClass="entr" presetSubtype="10" fill="hold" grpId="0" nodeType="afterEffect">
                                  <p:stCondLst>
                                    <p:cond delay="0"/>
                                  </p:stCondLst>
                                  <p:childTnLst>
                                    <p:set>
                                      <p:cBhvr>
                                        <p:cTn id="11" dur="1" fill="hold">
                                          <p:stCondLst>
                                            <p:cond delay="0"/>
                                          </p:stCondLst>
                                        </p:cTn>
                                        <p:tgtEl>
                                          <p:spTgt spid="170116"/>
                                        </p:tgtEl>
                                        <p:attrNameLst>
                                          <p:attrName>style.visibility</p:attrName>
                                        </p:attrNameLst>
                                      </p:cBhvr>
                                      <p:to>
                                        <p:strVal val="visible"/>
                                      </p:to>
                                    </p:set>
                                    <p:animEffect transition="in" filter="checkerboard(across)">
                                      <p:cBhvr>
                                        <p:cTn id="12" dur="500"/>
                                        <p:tgtEl>
                                          <p:spTgt spid="170116"/>
                                        </p:tgtEl>
                                      </p:cBhvr>
                                    </p:animEffect>
                                  </p:childTnLst>
                                </p:cTn>
                              </p:par>
                              <p:par>
                                <p:cTn id="13" presetID="5" presetClass="exit" presetSubtype="10" fill="hold" grpId="0" nodeType="withEffect">
                                  <p:stCondLst>
                                    <p:cond delay="0"/>
                                  </p:stCondLst>
                                  <p:childTnLst>
                                    <p:animEffect transition="out" filter="checkerboard(across)">
                                      <p:cBhvr>
                                        <p:cTn id="14" dur="500"/>
                                        <p:tgtEl>
                                          <p:spTgt spid="170022"/>
                                        </p:tgtEl>
                                      </p:cBhvr>
                                    </p:animEffect>
                                    <p:set>
                                      <p:cBhvr>
                                        <p:cTn id="15" dur="1" fill="hold">
                                          <p:stCondLst>
                                            <p:cond delay="499"/>
                                          </p:stCondLst>
                                        </p:cTn>
                                        <p:tgtEl>
                                          <p:spTgt spid="1700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022" grpId="0" animBg="1"/>
      <p:bldP spid="1701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ChangeArrowheads="1"/>
          </p:cNvSpPr>
          <p:nvPr/>
        </p:nvSpPr>
        <p:spPr bwMode="auto">
          <a:xfrm>
            <a:off x="7078663" y="2382838"/>
            <a:ext cx="398462" cy="812800"/>
          </a:xfrm>
          <a:prstGeom prst="rect">
            <a:avLst/>
          </a:prstGeom>
          <a:solidFill>
            <a:srgbClr val="FFFFFF"/>
          </a:solidFill>
          <a:ln w="22225">
            <a:solidFill>
              <a:schemeClr val="tx1"/>
            </a:solidFill>
            <a:miter lim="800000"/>
            <a:headEnd/>
            <a:tailEnd/>
          </a:ln>
          <a:effectLst/>
        </p:spPr>
        <p:txBody>
          <a:bodyPr wrap="none" anchor="ctr"/>
          <a:lstStyle/>
          <a:p>
            <a:endParaRPr lang="en-US"/>
          </a:p>
        </p:txBody>
      </p:sp>
      <p:sp>
        <p:nvSpPr>
          <p:cNvPr id="171011" name="Rectangle 3"/>
          <p:cNvSpPr>
            <a:spLocks noChangeArrowheads="1"/>
          </p:cNvSpPr>
          <p:nvPr/>
        </p:nvSpPr>
        <p:spPr bwMode="auto">
          <a:xfrm>
            <a:off x="5883275" y="2381250"/>
            <a:ext cx="398463" cy="812800"/>
          </a:xfrm>
          <a:prstGeom prst="rect">
            <a:avLst/>
          </a:prstGeom>
          <a:solidFill>
            <a:srgbClr val="008000"/>
          </a:solidFill>
          <a:ln w="22225">
            <a:solidFill>
              <a:schemeClr val="tx1"/>
            </a:solidFill>
            <a:miter lim="800000"/>
            <a:headEnd/>
            <a:tailEnd/>
          </a:ln>
          <a:effectLst/>
        </p:spPr>
        <p:txBody>
          <a:bodyPr wrap="none" anchor="ctr"/>
          <a:lstStyle/>
          <a:p>
            <a:endParaRPr lang="en-US"/>
          </a:p>
        </p:txBody>
      </p:sp>
      <p:sp>
        <p:nvSpPr>
          <p:cNvPr id="171012" name="Rectangle 4"/>
          <p:cNvSpPr>
            <a:spLocks noChangeArrowheads="1"/>
          </p:cNvSpPr>
          <p:nvPr/>
        </p:nvSpPr>
        <p:spPr bwMode="auto">
          <a:xfrm>
            <a:off x="5418138" y="2816225"/>
            <a:ext cx="2568575" cy="392113"/>
          </a:xfrm>
          <a:prstGeom prst="rect">
            <a:avLst/>
          </a:prstGeom>
          <a:solidFill>
            <a:srgbClr val="CC3399"/>
          </a:solidFill>
          <a:ln w="22225">
            <a:solidFill>
              <a:schemeClr val="tx1"/>
            </a:solidFill>
            <a:miter lim="800000"/>
            <a:headEnd/>
            <a:tailEnd/>
          </a:ln>
          <a:effectLst/>
        </p:spPr>
        <p:txBody>
          <a:bodyPr wrap="none" anchor="ctr"/>
          <a:lstStyle/>
          <a:p>
            <a:endParaRPr lang="en-US"/>
          </a:p>
        </p:txBody>
      </p:sp>
      <p:sp>
        <p:nvSpPr>
          <p:cNvPr id="171013" name="Rectangle 5"/>
          <p:cNvSpPr>
            <a:spLocks noChangeArrowheads="1"/>
          </p:cNvSpPr>
          <p:nvPr/>
        </p:nvSpPr>
        <p:spPr bwMode="auto">
          <a:xfrm>
            <a:off x="5897563" y="2411413"/>
            <a:ext cx="373062" cy="639762"/>
          </a:xfrm>
          <a:prstGeom prst="rect">
            <a:avLst/>
          </a:prstGeom>
          <a:solidFill>
            <a:srgbClr val="CC3399"/>
          </a:solidFill>
          <a:ln w="22225">
            <a:noFill/>
            <a:miter lim="800000"/>
            <a:headEnd/>
            <a:tailEnd/>
          </a:ln>
          <a:effectLst/>
        </p:spPr>
        <p:txBody>
          <a:bodyPr wrap="none" anchor="ctr"/>
          <a:lstStyle/>
          <a:p>
            <a:endParaRPr lang="en-US"/>
          </a:p>
        </p:txBody>
      </p:sp>
      <p:sp>
        <p:nvSpPr>
          <p:cNvPr id="171014" name="Rectangle 6"/>
          <p:cNvSpPr>
            <a:spLocks noChangeArrowheads="1"/>
          </p:cNvSpPr>
          <p:nvPr/>
        </p:nvSpPr>
        <p:spPr bwMode="auto">
          <a:xfrm>
            <a:off x="7081838" y="2398713"/>
            <a:ext cx="392112" cy="639762"/>
          </a:xfrm>
          <a:prstGeom prst="rect">
            <a:avLst/>
          </a:prstGeom>
          <a:solidFill>
            <a:srgbClr val="CC3399"/>
          </a:solidFill>
          <a:ln w="22225">
            <a:noFill/>
            <a:miter lim="800000"/>
            <a:headEnd/>
            <a:tailEnd/>
          </a:ln>
          <a:effectLst/>
        </p:spPr>
        <p:txBody>
          <a:bodyPr wrap="none" anchor="ctr"/>
          <a:lstStyle/>
          <a:p>
            <a:endParaRPr lang="en-US"/>
          </a:p>
        </p:txBody>
      </p:sp>
      <p:sp>
        <p:nvSpPr>
          <p:cNvPr id="171015" name="Rectangle 7"/>
          <p:cNvSpPr>
            <a:spLocks noChangeArrowheads="1"/>
          </p:cNvSpPr>
          <p:nvPr/>
        </p:nvSpPr>
        <p:spPr bwMode="auto">
          <a:xfrm>
            <a:off x="5421313" y="4872038"/>
            <a:ext cx="2568575" cy="668337"/>
          </a:xfrm>
          <a:prstGeom prst="rect">
            <a:avLst/>
          </a:prstGeom>
          <a:solidFill>
            <a:srgbClr val="CC3399"/>
          </a:solidFill>
          <a:ln w="22225">
            <a:solidFill>
              <a:schemeClr val="tx1"/>
            </a:solidFill>
            <a:miter lim="800000"/>
            <a:headEnd/>
            <a:tailEnd/>
          </a:ln>
          <a:effectLst/>
        </p:spPr>
        <p:txBody>
          <a:bodyPr wrap="none" anchor="ctr"/>
          <a:lstStyle/>
          <a:p>
            <a:endParaRPr lang="en-US"/>
          </a:p>
        </p:txBody>
      </p:sp>
      <p:sp>
        <p:nvSpPr>
          <p:cNvPr id="171016" name="Rectangle 8"/>
          <p:cNvSpPr>
            <a:spLocks noChangeArrowheads="1"/>
          </p:cNvSpPr>
          <p:nvPr/>
        </p:nvSpPr>
        <p:spPr bwMode="auto">
          <a:xfrm>
            <a:off x="5884863" y="4760913"/>
            <a:ext cx="398462" cy="639762"/>
          </a:xfrm>
          <a:prstGeom prst="rect">
            <a:avLst/>
          </a:prstGeom>
          <a:solidFill>
            <a:srgbClr val="FFFFFF"/>
          </a:solidFill>
          <a:ln w="22225">
            <a:solidFill>
              <a:schemeClr val="tx1"/>
            </a:solidFill>
            <a:miter lim="800000"/>
            <a:headEnd/>
            <a:tailEnd/>
          </a:ln>
          <a:effectLst/>
        </p:spPr>
        <p:txBody>
          <a:bodyPr wrap="none" anchor="ctr"/>
          <a:lstStyle/>
          <a:p>
            <a:endParaRPr lang="en-US"/>
          </a:p>
        </p:txBody>
      </p:sp>
      <p:sp>
        <p:nvSpPr>
          <p:cNvPr id="171017" name="Rectangle 9"/>
          <p:cNvSpPr>
            <a:spLocks noChangeArrowheads="1"/>
          </p:cNvSpPr>
          <p:nvPr/>
        </p:nvSpPr>
        <p:spPr bwMode="auto">
          <a:xfrm>
            <a:off x="7083425" y="4764088"/>
            <a:ext cx="400050" cy="639762"/>
          </a:xfrm>
          <a:prstGeom prst="rect">
            <a:avLst/>
          </a:prstGeom>
          <a:solidFill>
            <a:srgbClr val="FFFFFF"/>
          </a:solidFill>
          <a:ln w="22225">
            <a:solidFill>
              <a:schemeClr val="tx1"/>
            </a:solidFill>
            <a:miter lim="800000"/>
            <a:headEnd/>
            <a:tailEnd/>
          </a:ln>
          <a:effectLst/>
        </p:spPr>
        <p:txBody>
          <a:bodyPr wrap="none" anchor="ctr"/>
          <a:lstStyle/>
          <a:p>
            <a:endParaRPr lang="en-US"/>
          </a:p>
        </p:txBody>
      </p:sp>
      <p:sp>
        <p:nvSpPr>
          <p:cNvPr id="171018" name="Rectangle 10"/>
          <p:cNvSpPr>
            <a:spLocks noChangeArrowheads="1"/>
          </p:cNvSpPr>
          <p:nvPr/>
        </p:nvSpPr>
        <p:spPr bwMode="auto">
          <a:xfrm>
            <a:off x="5807075" y="4673600"/>
            <a:ext cx="554038" cy="174625"/>
          </a:xfrm>
          <a:prstGeom prst="rect">
            <a:avLst/>
          </a:prstGeom>
          <a:solidFill>
            <a:srgbClr val="FFFFFF"/>
          </a:solidFill>
          <a:ln w="22225">
            <a:solidFill>
              <a:schemeClr val="bg1"/>
            </a:solidFill>
            <a:miter lim="800000"/>
            <a:headEnd/>
            <a:tailEnd/>
          </a:ln>
          <a:effectLst/>
        </p:spPr>
        <p:txBody>
          <a:bodyPr wrap="none" anchor="ctr"/>
          <a:lstStyle/>
          <a:p>
            <a:endParaRPr lang="en-US"/>
          </a:p>
        </p:txBody>
      </p:sp>
      <p:sp>
        <p:nvSpPr>
          <p:cNvPr id="171019" name="Rectangle 11"/>
          <p:cNvSpPr>
            <a:spLocks noChangeArrowheads="1"/>
          </p:cNvSpPr>
          <p:nvPr/>
        </p:nvSpPr>
        <p:spPr bwMode="auto">
          <a:xfrm>
            <a:off x="7027863" y="4675188"/>
            <a:ext cx="554037" cy="174625"/>
          </a:xfrm>
          <a:prstGeom prst="rect">
            <a:avLst/>
          </a:prstGeom>
          <a:solidFill>
            <a:srgbClr val="FFFFFF"/>
          </a:solidFill>
          <a:ln w="22225">
            <a:solidFill>
              <a:schemeClr val="bg1"/>
            </a:solidFill>
            <a:miter lim="800000"/>
            <a:headEnd/>
            <a:tailEnd/>
          </a:ln>
          <a:effectLst/>
        </p:spPr>
        <p:txBody>
          <a:bodyPr wrap="none" anchor="ctr"/>
          <a:lstStyle/>
          <a:p>
            <a:endParaRPr lang="en-US"/>
          </a:p>
        </p:txBody>
      </p:sp>
      <p:sp>
        <p:nvSpPr>
          <p:cNvPr id="171020" name="Line 12"/>
          <p:cNvSpPr>
            <a:spLocks noChangeShapeType="1"/>
          </p:cNvSpPr>
          <p:nvPr/>
        </p:nvSpPr>
        <p:spPr bwMode="auto">
          <a:xfrm>
            <a:off x="5886450" y="1944688"/>
            <a:ext cx="0" cy="3454400"/>
          </a:xfrm>
          <a:prstGeom prst="line">
            <a:avLst/>
          </a:prstGeom>
          <a:noFill/>
          <a:ln w="19050">
            <a:solidFill>
              <a:schemeClr val="tx1"/>
            </a:solidFill>
            <a:prstDash val="lgDash"/>
            <a:round/>
            <a:headEnd/>
            <a:tailEnd/>
          </a:ln>
          <a:effectLst/>
        </p:spPr>
        <p:txBody>
          <a:bodyPr wrap="none" anchor="ctr"/>
          <a:lstStyle/>
          <a:p>
            <a:endParaRPr lang="en-US"/>
          </a:p>
        </p:txBody>
      </p:sp>
      <p:sp>
        <p:nvSpPr>
          <p:cNvPr id="171021" name="Line 13"/>
          <p:cNvSpPr>
            <a:spLocks noChangeShapeType="1"/>
          </p:cNvSpPr>
          <p:nvPr/>
        </p:nvSpPr>
        <p:spPr bwMode="auto">
          <a:xfrm>
            <a:off x="6281738" y="1946275"/>
            <a:ext cx="0" cy="3454400"/>
          </a:xfrm>
          <a:prstGeom prst="line">
            <a:avLst/>
          </a:prstGeom>
          <a:noFill/>
          <a:ln w="19050">
            <a:solidFill>
              <a:schemeClr val="tx1"/>
            </a:solidFill>
            <a:prstDash val="lgDash"/>
            <a:round/>
            <a:headEnd/>
            <a:tailEnd/>
          </a:ln>
          <a:effectLst/>
        </p:spPr>
        <p:txBody>
          <a:bodyPr wrap="none" anchor="ctr"/>
          <a:lstStyle/>
          <a:p>
            <a:endParaRPr lang="en-US"/>
          </a:p>
        </p:txBody>
      </p:sp>
      <p:sp>
        <p:nvSpPr>
          <p:cNvPr id="171022" name="Line 14"/>
          <p:cNvSpPr>
            <a:spLocks noChangeShapeType="1"/>
          </p:cNvSpPr>
          <p:nvPr/>
        </p:nvSpPr>
        <p:spPr bwMode="auto">
          <a:xfrm>
            <a:off x="7081838" y="1931988"/>
            <a:ext cx="0" cy="3454400"/>
          </a:xfrm>
          <a:prstGeom prst="line">
            <a:avLst/>
          </a:prstGeom>
          <a:noFill/>
          <a:ln w="19050">
            <a:solidFill>
              <a:schemeClr val="tx1"/>
            </a:solidFill>
            <a:prstDash val="lgDash"/>
            <a:round/>
            <a:headEnd/>
            <a:tailEnd/>
          </a:ln>
          <a:effectLst/>
        </p:spPr>
        <p:txBody>
          <a:bodyPr wrap="none" anchor="ctr"/>
          <a:lstStyle/>
          <a:p>
            <a:endParaRPr lang="en-US"/>
          </a:p>
        </p:txBody>
      </p:sp>
      <p:sp>
        <p:nvSpPr>
          <p:cNvPr id="171023" name="Line 15"/>
          <p:cNvSpPr>
            <a:spLocks noChangeShapeType="1"/>
          </p:cNvSpPr>
          <p:nvPr/>
        </p:nvSpPr>
        <p:spPr bwMode="auto">
          <a:xfrm>
            <a:off x="7477125" y="1933575"/>
            <a:ext cx="0" cy="3454400"/>
          </a:xfrm>
          <a:prstGeom prst="line">
            <a:avLst/>
          </a:prstGeom>
          <a:noFill/>
          <a:ln w="19050">
            <a:solidFill>
              <a:schemeClr val="tx1"/>
            </a:solidFill>
            <a:prstDash val="lgDash"/>
            <a:round/>
            <a:headEnd/>
            <a:tailEnd/>
          </a:ln>
          <a:effectLst/>
        </p:spPr>
        <p:txBody>
          <a:bodyPr wrap="none" anchor="ctr"/>
          <a:lstStyle/>
          <a:p>
            <a:endParaRPr lang="en-US"/>
          </a:p>
        </p:txBody>
      </p:sp>
      <p:sp>
        <p:nvSpPr>
          <p:cNvPr id="171024" name="Text Box 16"/>
          <p:cNvSpPr txBox="1">
            <a:spLocks noChangeArrowheads="1"/>
          </p:cNvSpPr>
          <p:nvPr/>
        </p:nvSpPr>
        <p:spPr bwMode="auto">
          <a:xfrm>
            <a:off x="3741738" y="2717800"/>
            <a:ext cx="1482725" cy="396875"/>
          </a:xfrm>
          <a:prstGeom prst="rect">
            <a:avLst/>
          </a:prstGeom>
          <a:noFill/>
          <a:ln w="22225">
            <a:noFill/>
            <a:miter lim="800000"/>
            <a:headEnd/>
            <a:tailEnd/>
          </a:ln>
          <a:effectLst/>
        </p:spPr>
        <p:txBody>
          <a:bodyPr wrap="none">
            <a:spAutoFit/>
          </a:bodyPr>
          <a:lstStyle/>
          <a:p>
            <a:pPr eaLnBrk="0" hangingPunct="0"/>
            <a:r>
              <a:rPr lang="nl-BE" sz="2000">
                <a:latin typeface="Comic Sans MS" pitchFamily="66" charset="0"/>
              </a:rPr>
              <a:t>Epicardium</a:t>
            </a:r>
          </a:p>
        </p:txBody>
      </p:sp>
      <p:sp>
        <p:nvSpPr>
          <p:cNvPr id="171025" name="Text Box 17"/>
          <p:cNvSpPr txBox="1">
            <a:spLocks noChangeArrowheads="1"/>
          </p:cNvSpPr>
          <p:nvPr/>
        </p:nvSpPr>
        <p:spPr bwMode="auto">
          <a:xfrm>
            <a:off x="3568700" y="5008563"/>
            <a:ext cx="1690688" cy="396875"/>
          </a:xfrm>
          <a:prstGeom prst="rect">
            <a:avLst/>
          </a:prstGeom>
          <a:noFill/>
          <a:ln w="22225">
            <a:noFill/>
            <a:miter lim="800000"/>
            <a:headEnd/>
            <a:tailEnd/>
          </a:ln>
          <a:effectLst/>
        </p:spPr>
        <p:txBody>
          <a:bodyPr wrap="none">
            <a:spAutoFit/>
          </a:bodyPr>
          <a:lstStyle/>
          <a:p>
            <a:pPr eaLnBrk="0" hangingPunct="0"/>
            <a:r>
              <a:rPr lang="nl-BE" sz="2000">
                <a:latin typeface="Comic Sans MS" pitchFamily="66" charset="0"/>
              </a:rPr>
              <a:t>Endocardium</a:t>
            </a:r>
          </a:p>
        </p:txBody>
      </p:sp>
      <p:sp>
        <p:nvSpPr>
          <p:cNvPr id="171026" name="Text Box 18"/>
          <p:cNvSpPr txBox="1">
            <a:spLocks noChangeArrowheads="1"/>
          </p:cNvSpPr>
          <p:nvPr/>
        </p:nvSpPr>
        <p:spPr bwMode="auto">
          <a:xfrm>
            <a:off x="5664200" y="1655763"/>
            <a:ext cx="798513" cy="336550"/>
          </a:xfrm>
          <a:prstGeom prst="rect">
            <a:avLst/>
          </a:prstGeom>
          <a:noFill/>
          <a:ln w="22225">
            <a:noFill/>
            <a:miter lim="800000"/>
            <a:headEnd/>
            <a:tailEnd/>
          </a:ln>
          <a:effectLst/>
        </p:spPr>
        <p:txBody>
          <a:bodyPr wrap="none">
            <a:spAutoFit/>
          </a:bodyPr>
          <a:lstStyle/>
          <a:p>
            <a:pPr eaLnBrk="0" hangingPunct="0"/>
            <a:r>
              <a:rPr lang="nl-BE" sz="1600">
                <a:latin typeface="Comic Sans MS" pitchFamily="66" charset="0"/>
              </a:rPr>
              <a:t>Systole</a:t>
            </a:r>
          </a:p>
        </p:txBody>
      </p:sp>
      <p:sp>
        <p:nvSpPr>
          <p:cNvPr id="171027" name="Text Box 19"/>
          <p:cNvSpPr txBox="1">
            <a:spLocks noChangeArrowheads="1"/>
          </p:cNvSpPr>
          <p:nvPr/>
        </p:nvSpPr>
        <p:spPr bwMode="auto">
          <a:xfrm>
            <a:off x="6884988" y="1657350"/>
            <a:ext cx="798512" cy="336550"/>
          </a:xfrm>
          <a:prstGeom prst="rect">
            <a:avLst/>
          </a:prstGeom>
          <a:noFill/>
          <a:ln w="22225">
            <a:noFill/>
            <a:miter lim="800000"/>
            <a:headEnd/>
            <a:tailEnd/>
          </a:ln>
          <a:effectLst/>
        </p:spPr>
        <p:txBody>
          <a:bodyPr wrap="none">
            <a:spAutoFit/>
          </a:bodyPr>
          <a:lstStyle/>
          <a:p>
            <a:pPr eaLnBrk="0" hangingPunct="0"/>
            <a:r>
              <a:rPr lang="nl-BE" sz="1600">
                <a:latin typeface="Comic Sans MS" pitchFamily="66" charset="0"/>
              </a:rPr>
              <a:t>Systole</a:t>
            </a:r>
          </a:p>
        </p:txBody>
      </p:sp>
      <p:sp>
        <p:nvSpPr>
          <p:cNvPr id="171028" name="Text Box 20"/>
          <p:cNvSpPr txBox="1">
            <a:spLocks noChangeArrowheads="1"/>
          </p:cNvSpPr>
          <p:nvPr/>
        </p:nvSpPr>
        <p:spPr bwMode="auto">
          <a:xfrm>
            <a:off x="6210300" y="2100263"/>
            <a:ext cx="958850" cy="336550"/>
          </a:xfrm>
          <a:prstGeom prst="rect">
            <a:avLst/>
          </a:prstGeom>
          <a:noFill/>
          <a:ln w="22225">
            <a:noFill/>
            <a:miter lim="800000"/>
            <a:headEnd/>
            <a:tailEnd/>
          </a:ln>
          <a:effectLst/>
        </p:spPr>
        <p:txBody>
          <a:bodyPr wrap="none">
            <a:spAutoFit/>
          </a:bodyPr>
          <a:lstStyle/>
          <a:p>
            <a:pPr eaLnBrk="0" hangingPunct="0"/>
            <a:r>
              <a:rPr lang="nl-BE" sz="1600">
                <a:latin typeface="Comic Sans MS" pitchFamily="66" charset="0"/>
              </a:rPr>
              <a:t>Diastole</a:t>
            </a:r>
          </a:p>
        </p:txBody>
      </p:sp>
      <p:grpSp>
        <p:nvGrpSpPr>
          <p:cNvPr id="2" name="Group 21"/>
          <p:cNvGrpSpPr>
            <a:grpSpLocks/>
          </p:cNvGrpSpPr>
          <p:nvPr/>
        </p:nvGrpSpPr>
        <p:grpSpPr bwMode="auto">
          <a:xfrm>
            <a:off x="779463" y="2157413"/>
            <a:ext cx="2797175" cy="2409825"/>
            <a:chOff x="1803" y="1216"/>
            <a:chExt cx="2757" cy="1929"/>
          </a:xfrm>
        </p:grpSpPr>
        <p:sp>
          <p:nvSpPr>
            <p:cNvPr id="171030" name="Freeform 22"/>
            <p:cNvSpPr>
              <a:spLocks/>
            </p:cNvSpPr>
            <p:nvPr/>
          </p:nvSpPr>
          <p:spPr bwMode="auto">
            <a:xfrm>
              <a:off x="1803" y="1216"/>
              <a:ext cx="2757" cy="1929"/>
            </a:xfrm>
            <a:custGeom>
              <a:avLst/>
              <a:gdLst/>
              <a:ahLst/>
              <a:cxnLst>
                <a:cxn ang="0">
                  <a:pos x="2133" y="20"/>
                </a:cxn>
                <a:cxn ang="0">
                  <a:pos x="1870" y="20"/>
                </a:cxn>
                <a:cxn ang="0">
                  <a:pos x="1633" y="102"/>
                </a:cxn>
                <a:cxn ang="0">
                  <a:pos x="1415" y="130"/>
                </a:cxn>
                <a:cxn ang="0">
                  <a:pos x="851" y="66"/>
                </a:cxn>
                <a:cxn ang="0">
                  <a:pos x="561" y="48"/>
                </a:cxn>
                <a:cxn ang="0">
                  <a:pos x="151" y="311"/>
                </a:cxn>
                <a:cxn ang="0">
                  <a:pos x="6" y="530"/>
                </a:cxn>
                <a:cxn ang="0">
                  <a:pos x="115" y="1048"/>
                </a:cxn>
                <a:cxn ang="0">
                  <a:pos x="251" y="1421"/>
                </a:cxn>
                <a:cxn ang="0">
                  <a:pos x="470" y="1639"/>
                </a:cxn>
                <a:cxn ang="0">
                  <a:pos x="942" y="1893"/>
                </a:cxn>
                <a:cxn ang="0">
                  <a:pos x="1733" y="1857"/>
                </a:cxn>
                <a:cxn ang="0">
                  <a:pos x="2406" y="1539"/>
                </a:cxn>
                <a:cxn ang="0">
                  <a:pos x="2715" y="1066"/>
                </a:cxn>
                <a:cxn ang="0">
                  <a:pos x="2660" y="693"/>
                </a:cxn>
                <a:cxn ang="0">
                  <a:pos x="2370" y="139"/>
                </a:cxn>
                <a:cxn ang="0">
                  <a:pos x="2133" y="20"/>
                </a:cxn>
              </a:cxnLst>
              <a:rect l="0" t="0" r="r" b="b"/>
              <a:pathLst>
                <a:path w="2757" h="1929">
                  <a:moveTo>
                    <a:pt x="2133" y="20"/>
                  </a:moveTo>
                  <a:cubicBezTo>
                    <a:pt x="2050" y="0"/>
                    <a:pt x="1953" y="6"/>
                    <a:pt x="1870" y="20"/>
                  </a:cubicBezTo>
                  <a:cubicBezTo>
                    <a:pt x="1787" y="34"/>
                    <a:pt x="1709" y="84"/>
                    <a:pt x="1633" y="102"/>
                  </a:cubicBezTo>
                  <a:cubicBezTo>
                    <a:pt x="1557" y="120"/>
                    <a:pt x="1545" y="136"/>
                    <a:pt x="1415" y="130"/>
                  </a:cubicBezTo>
                  <a:cubicBezTo>
                    <a:pt x="1285" y="124"/>
                    <a:pt x="993" y="80"/>
                    <a:pt x="851" y="66"/>
                  </a:cubicBezTo>
                  <a:cubicBezTo>
                    <a:pt x="709" y="52"/>
                    <a:pt x="677" y="7"/>
                    <a:pt x="561" y="48"/>
                  </a:cubicBezTo>
                  <a:cubicBezTo>
                    <a:pt x="445" y="89"/>
                    <a:pt x="243" y="231"/>
                    <a:pt x="151" y="311"/>
                  </a:cubicBezTo>
                  <a:cubicBezTo>
                    <a:pt x="59" y="391"/>
                    <a:pt x="12" y="407"/>
                    <a:pt x="6" y="530"/>
                  </a:cubicBezTo>
                  <a:cubicBezTo>
                    <a:pt x="0" y="653"/>
                    <a:pt x="74" y="900"/>
                    <a:pt x="115" y="1048"/>
                  </a:cubicBezTo>
                  <a:cubicBezTo>
                    <a:pt x="156" y="1196"/>
                    <a:pt x="192" y="1322"/>
                    <a:pt x="251" y="1421"/>
                  </a:cubicBezTo>
                  <a:cubicBezTo>
                    <a:pt x="310" y="1520"/>
                    <a:pt x="355" y="1560"/>
                    <a:pt x="470" y="1639"/>
                  </a:cubicBezTo>
                  <a:cubicBezTo>
                    <a:pt x="585" y="1718"/>
                    <a:pt x="732" y="1857"/>
                    <a:pt x="942" y="1893"/>
                  </a:cubicBezTo>
                  <a:cubicBezTo>
                    <a:pt x="1152" y="1929"/>
                    <a:pt x="1489" y="1916"/>
                    <a:pt x="1733" y="1857"/>
                  </a:cubicBezTo>
                  <a:cubicBezTo>
                    <a:pt x="1977" y="1798"/>
                    <a:pt x="2242" y="1671"/>
                    <a:pt x="2406" y="1539"/>
                  </a:cubicBezTo>
                  <a:cubicBezTo>
                    <a:pt x="2570" y="1407"/>
                    <a:pt x="2673" y="1207"/>
                    <a:pt x="2715" y="1066"/>
                  </a:cubicBezTo>
                  <a:cubicBezTo>
                    <a:pt x="2757" y="925"/>
                    <a:pt x="2717" y="848"/>
                    <a:pt x="2660" y="693"/>
                  </a:cubicBezTo>
                  <a:cubicBezTo>
                    <a:pt x="2603" y="538"/>
                    <a:pt x="2455" y="251"/>
                    <a:pt x="2370" y="139"/>
                  </a:cubicBezTo>
                  <a:cubicBezTo>
                    <a:pt x="2285" y="27"/>
                    <a:pt x="2216" y="40"/>
                    <a:pt x="2133" y="20"/>
                  </a:cubicBezTo>
                  <a:close/>
                </a:path>
              </a:pathLst>
            </a:custGeom>
            <a:solidFill>
              <a:srgbClr val="FF6699"/>
            </a:solidFill>
            <a:ln w="22225" cap="flat" cmpd="sng">
              <a:solidFill>
                <a:schemeClr val="bg1"/>
              </a:solidFill>
              <a:prstDash val="solid"/>
              <a:round/>
              <a:headEnd/>
              <a:tailEnd/>
            </a:ln>
            <a:effectLst/>
          </p:spPr>
          <p:txBody>
            <a:bodyPr wrap="none" anchor="ctr"/>
            <a:lstStyle/>
            <a:p>
              <a:endParaRPr lang="en-US"/>
            </a:p>
          </p:txBody>
        </p:sp>
        <p:sp>
          <p:nvSpPr>
            <p:cNvPr id="171031" name="Freeform 23"/>
            <p:cNvSpPr>
              <a:spLocks/>
            </p:cNvSpPr>
            <p:nvPr/>
          </p:nvSpPr>
          <p:spPr bwMode="auto">
            <a:xfrm>
              <a:off x="2016" y="1438"/>
              <a:ext cx="1067" cy="1432"/>
            </a:xfrm>
            <a:custGeom>
              <a:avLst/>
              <a:gdLst/>
              <a:ahLst/>
              <a:cxnLst>
                <a:cxn ang="0">
                  <a:pos x="993" y="71"/>
                </a:cxn>
                <a:cxn ang="0">
                  <a:pos x="902" y="62"/>
                </a:cxn>
                <a:cxn ang="0">
                  <a:pos x="784" y="7"/>
                </a:cxn>
                <a:cxn ang="0">
                  <a:pos x="702" y="107"/>
                </a:cxn>
                <a:cxn ang="0">
                  <a:pos x="611" y="117"/>
                </a:cxn>
                <a:cxn ang="0">
                  <a:pos x="538" y="80"/>
                </a:cxn>
                <a:cxn ang="0">
                  <a:pos x="475" y="89"/>
                </a:cxn>
                <a:cxn ang="0">
                  <a:pos x="475" y="144"/>
                </a:cxn>
                <a:cxn ang="0">
                  <a:pos x="575" y="235"/>
                </a:cxn>
                <a:cxn ang="0">
                  <a:pos x="538" y="317"/>
                </a:cxn>
                <a:cxn ang="0">
                  <a:pos x="484" y="344"/>
                </a:cxn>
                <a:cxn ang="0">
                  <a:pos x="366" y="353"/>
                </a:cxn>
                <a:cxn ang="0">
                  <a:pos x="266" y="317"/>
                </a:cxn>
                <a:cxn ang="0">
                  <a:pos x="248" y="217"/>
                </a:cxn>
                <a:cxn ang="0">
                  <a:pos x="257" y="144"/>
                </a:cxn>
                <a:cxn ang="0">
                  <a:pos x="193" y="144"/>
                </a:cxn>
                <a:cxn ang="0">
                  <a:pos x="175" y="208"/>
                </a:cxn>
                <a:cxn ang="0">
                  <a:pos x="138" y="307"/>
                </a:cxn>
                <a:cxn ang="0">
                  <a:pos x="57" y="298"/>
                </a:cxn>
                <a:cxn ang="0">
                  <a:pos x="2" y="362"/>
                </a:cxn>
                <a:cxn ang="0">
                  <a:pos x="48" y="462"/>
                </a:cxn>
                <a:cxn ang="0">
                  <a:pos x="48" y="526"/>
                </a:cxn>
                <a:cxn ang="0">
                  <a:pos x="48" y="580"/>
                </a:cxn>
                <a:cxn ang="0">
                  <a:pos x="66" y="653"/>
                </a:cxn>
                <a:cxn ang="0">
                  <a:pos x="66" y="717"/>
                </a:cxn>
                <a:cxn ang="0">
                  <a:pos x="148" y="708"/>
                </a:cxn>
                <a:cxn ang="0">
                  <a:pos x="229" y="626"/>
                </a:cxn>
                <a:cxn ang="0">
                  <a:pos x="348" y="635"/>
                </a:cxn>
                <a:cxn ang="0">
                  <a:pos x="366" y="762"/>
                </a:cxn>
                <a:cxn ang="0">
                  <a:pos x="338" y="871"/>
                </a:cxn>
                <a:cxn ang="0">
                  <a:pos x="257" y="962"/>
                </a:cxn>
                <a:cxn ang="0">
                  <a:pos x="275" y="1117"/>
                </a:cxn>
                <a:cxn ang="0">
                  <a:pos x="438" y="1253"/>
                </a:cxn>
                <a:cxn ang="0">
                  <a:pos x="584" y="1235"/>
                </a:cxn>
                <a:cxn ang="0">
                  <a:pos x="675" y="1262"/>
                </a:cxn>
                <a:cxn ang="0">
                  <a:pos x="729" y="1389"/>
                </a:cxn>
                <a:cxn ang="0">
                  <a:pos x="811" y="1408"/>
                </a:cxn>
                <a:cxn ang="0">
                  <a:pos x="966" y="1244"/>
                </a:cxn>
                <a:cxn ang="0">
                  <a:pos x="902" y="835"/>
                </a:cxn>
                <a:cxn ang="0">
                  <a:pos x="1047" y="271"/>
                </a:cxn>
                <a:cxn ang="0">
                  <a:pos x="993" y="71"/>
                </a:cxn>
              </a:cxnLst>
              <a:rect l="0" t="0" r="r" b="b"/>
              <a:pathLst>
                <a:path w="1067" h="1432">
                  <a:moveTo>
                    <a:pt x="993" y="71"/>
                  </a:moveTo>
                  <a:cubicBezTo>
                    <a:pt x="969" y="36"/>
                    <a:pt x="937" y="73"/>
                    <a:pt x="902" y="62"/>
                  </a:cubicBezTo>
                  <a:cubicBezTo>
                    <a:pt x="867" y="51"/>
                    <a:pt x="817" y="0"/>
                    <a:pt x="784" y="7"/>
                  </a:cubicBezTo>
                  <a:cubicBezTo>
                    <a:pt x="751" y="14"/>
                    <a:pt x="731" y="89"/>
                    <a:pt x="702" y="107"/>
                  </a:cubicBezTo>
                  <a:cubicBezTo>
                    <a:pt x="673" y="125"/>
                    <a:pt x="638" y="121"/>
                    <a:pt x="611" y="117"/>
                  </a:cubicBezTo>
                  <a:cubicBezTo>
                    <a:pt x="584" y="113"/>
                    <a:pt x="561" y="85"/>
                    <a:pt x="538" y="80"/>
                  </a:cubicBezTo>
                  <a:cubicBezTo>
                    <a:pt x="515" y="75"/>
                    <a:pt x="485" y="78"/>
                    <a:pt x="475" y="89"/>
                  </a:cubicBezTo>
                  <a:cubicBezTo>
                    <a:pt x="465" y="100"/>
                    <a:pt x="458" y="120"/>
                    <a:pt x="475" y="144"/>
                  </a:cubicBezTo>
                  <a:cubicBezTo>
                    <a:pt x="492" y="168"/>
                    <a:pt x="564" y="206"/>
                    <a:pt x="575" y="235"/>
                  </a:cubicBezTo>
                  <a:cubicBezTo>
                    <a:pt x="586" y="264"/>
                    <a:pt x="553" y="299"/>
                    <a:pt x="538" y="317"/>
                  </a:cubicBezTo>
                  <a:cubicBezTo>
                    <a:pt x="523" y="335"/>
                    <a:pt x="513" y="338"/>
                    <a:pt x="484" y="344"/>
                  </a:cubicBezTo>
                  <a:cubicBezTo>
                    <a:pt x="455" y="350"/>
                    <a:pt x="402" y="357"/>
                    <a:pt x="366" y="353"/>
                  </a:cubicBezTo>
                  <a:cubicBezTo>
                    <a:pt x="330" y="349"/>
                    <a:pt x="286" y="340"/>
                    <a:pt x="266" y="317"/>
                  </a:cubicBezTo>
                  <a:cubicBezTo>
                    <a:pt x="246" y="294"/>
                    <a:pt x="249" y="246"/>
                    <a:pt x="248" y="217"/>
                  </a:cubicBezTo>
                  <a:cubicBezTo>
                    <a:pt x="247" y="188"/>
                    <a:pt x="266" y="156"/>
                    <a:pt x="257" y="144"/>
                  </a:cubicBezTo>
                  <a:cubicBezTo>
                    <a:pt x="248" y="132"/>
                    <a:pt x="207" y="133"/>
                    <a:pt x="193" y="144"/>
                  </a:cubicBezTo>
                  <a:cubicBezTo>
                    <a:pt x="179" y="155"/>
                    <a:pt x="184" y="181"/>
                    <a:pt x="175" y="208"/>
                  </a:cubicBezTo>
                  <a:cubicBezTo>
                    <a:pt x="166" y="235"/>
                    <a:pt x="158" y="292"/>
                    <a:pt x="138" y="307"/>
                  </a:cubicBezTo>
                  <a:cubicBezTo>
                    <a:pt x="118" y="322"/>
                    <a:pt x="80" y="289"/>
                    <a:pt x="57" y="298"/>
                  </a:cubicBezTo>
                  <a:cubicBezTo>
                    <a:pt x="34" y="307"/>
                    <a:pt x="4" y="335"/>
                    <a:pt x="2" y="362"/>
                  </a:cubicBezTo>
                  <a:cubicBezTo>
                    <a:pt x="0" y="389"/>
                    <a:pt x="40" y="435"/>
                    <a:pt x="48" y="462"/>
                  </a:cubicBezTo>
                  <a:cubicBezTo>
                    <a:pt x="56" y="489"/>
                    <a:pt x="48" y="506"/>
                    <a:pt x="48" y="526"/>
                  </a:cubicBezTo>
                  <a:cubicBezTo>
                    <a:pt x="48" y="546"/>
                    <a:pt x="45" y="559"/>
                    <a:pt x="48" y="580"/>
                  </a:cubicBezTo>
                  <a:cubicBezTo>
                    <a:pt x="51" y="601"/>
                    <a:pt x="63" y="630"/>
                    <a:pt x="66" y="653"/>
                  </a:cubicBezTo>
                  <a:cubicBezTo>
                    <a:pt x="69" y="676"/>
                    <a:pt x="52" y="708"/>
                    <a:pt x="66" y="717"/>
                  </a:cubicBezTo>
                  <a:cubicBezTo>
                    <a:pt x="80" y="726"/>
                    <a:pt x="121" y="723"/>
                    <a:pt x="148" y="708"/>
                  </a:cubicBezTo>
                  <a:cubicBezTo>
                    <a:pt x="175" y="693"/>
                    <a:pt x="196" y="638"/>
                    <a:pt x="229" y="626"/>
                  </a:cubicBezTo>
                  <a:cubicBezTo>
                    <a:pt x="262" y="614"/>
                    <a:pt x="325" y="612"/>
                    <a:pt x="348" y="635"/>
                  </a:cubicBezTo>
                  <a:cubicBezTo>
                    <a:pt x="371" y="658"/>
                    <a:pt x="368" y="723"/>
                    <a:pt x="366" y="762"/>
                  </a:cubicBezTo>
                  <a:cubicBezTo>
                    <a:pt x="364" y="801"/>
                    <a:pt x="356" y="838"/>
                    <a:pt x="338" y="871"/>
                  </a:cubicBezTo>
                  <a:cubicBezTo>
                    <a:pt x="320" y="904"/>
                    <a:pt x="268" y="921"/>
                    <a:pt x="257" y="962"/>
                  </a:cubicBezTo>
                  <a:cubicBezTo>
                    <a:pt x="246" y="1003"/>
                    <a:pt x="245" y="1069"/>
                    <a:pt x="275" y="1117"/>
                  </a:cubicBezTo>
                  <a:cubicBezTo>
                    <a:pt x="305" y="1165"/>
                    <a:pt x="387" y="1233"/>
                    <a:pt x="438" y="1253"/>
                  </a:cubicBezTo>
                  <a:cubicBezTo>
                    <a:pt x="489" y="1273"/>
                    <a:pt x="545" y="1234"/>
                    <a:pt x="584" y="1235"/>
                  </a:cubicBezTo>
                  <a:cubicBezTo>
                    <a:pt x="623" y="1236"/>
                    <a:pt x="651" y="1236"/>
                    <a:pt x="675" y="1262"/>
                  </a:cubicBezTo>
                  <a:cubicBezTo>
                    <a:pt x="699" y="1288"/>
                    <a:pt x="706" y="1365"/>
                    <a:pt x="729" y="1389"/>
                  </a:cubicBezTo>
                  <a:cubicBezTo>
                    <a:pt x="752" y="1413"/>
                    <a:pt x="772" y="1432"/>
                    <a:pt x="811" y="1408"/>
                  </a:cubicBezTo>
                  <a:cubicBezTo>
                    <a:pt x="850" y="1384"/>
                    <a:pt x="951" y="1339"/>
                    <a:pt x="966" y="1244"/>
                  </a:cubicBezTo>
                  <a:cubicBezTo>
                    <a:pt x="981" y="1149"/>
                    <a:pt x="889" y="997"/>
                    <a:pt x="902" y="835"/>
                  </a:cubicBezTo>
                  <a:cubicBezTo>
                    <a:pt x="915" y="673"/>
                    <a:pt x="1027" y="394"/>
                    <a:pt x="1047" y="271"/>
                  </a:cubicBezTo>
                  <a:cubicBezTo>
                    <a:pt x="1067" y="148"/>
                    <a:pt x="1017" y="106"/>
                    <a:pt x="993" y="71"/>
                  </a:cubicBezTo>
                  <a:close/>
                </a:path>
              </a:pathLst>
            </a:custGeom>
            <a:solidFill>
              <a:schemeClr val="accent2"/>
            </a:solidFill>
            <a:ln w="22225" cap="flat" cmpd="sng">
              <a:solidFill>
                <a:schemeClr val="bg1"/>
              </a:solidFill>
              <a:prstDash val="solid"/>
              <a:round/>
              <a:headEnd/>
              <a:tailEnd/>
            </a:ln>
            <a:effectLst/>
          </p:spPr>
          <p:txBody>
            <a:bodyPr wrap="none" anchor="ctr"/>
            <a:lstStyle/>
            <a:p>
              <a:endParaRPr lang="en-US"/>
            </a:p>
          </p:txBody>
        </p:sp>
        <p:sp>
          <p:nvSpPr>
            <p:cNvPr id="171032" name="Freeform 24"/>
            <p:cNvSpPr>
              <a:spLocks/>
            </p:cNvSpPr>
            <p:nvPr/>
          </p:nvSpPr>
          <p:spPr bwMode="auto">
            <a:xfrm>
              <a:off x="3183" y="1465"/>
              <a:ext cx="1047" cy="1300"/>
            </a:xfrm>
            <a:custGeom>
              <a:avLst/>
              <a:gdLst/>
              <a:ahLst/>
              <a:cxnLst>
                <a:cxn ang="0">
                  <a:pos x="308" y="226"/>
                </a:cxn>
                <a:cxn ang="0">
                  <a:pos x="303" y="167"/>
                </a:cxn>
                <a:cxn ang="0">
                  <a:pos x="369" y="131"/>
                </a:cxn>
                <a:cxn ang="0">
                  <a:pos x="399" y="65"/>
                </a:cxn>
                <a:cxn ang="0">
                  <a:pos x="285" y="35"/>
                </a:cxn>
                <a:cxn ang="0">
                  <a:pos x="135" y="149"/>
                </a:cxn>
                <a:cxn ang="0">
                  <a:pos x="57" y="269"/>
                </a:cxn>
                <a:cxn ang="0">
                  <a:pos x="63" y="443"/>
                </a:cxn>
                <a:cxn ang="0">
                  <a:pos x="45" y="623"/>
                </a:cxn>
                <a:cxn ang="0">
                  <a:pos x="39" y="773"/>
                </a:cxn>
                <a:cxn ang="0">
                  <a:pos x="39" y="869"/>
                </a:cxn>
                <a:cxn ang="0">
                  <a:pos x="8" y="1017"/>
                </a:cxn>
                <a:cxn ang="0">
                  <a:pos x="8" y="1090"/>
                </a:cxn>
                <a:cxn ang="0">
                  <a:pos x="57" y="1163"/>
                </a:cxn>
                <a:cxn ang="0">
                  <a:pos x="135" y="1172"/>
                </a:cxn>
                <a:cxn ang="0">
                  <a:pos x="135" y="1272"/>
                </a:cxn>
                <a:cxn ang="0">
                  <a:pos x="226" y="1290"/>
                </a:cxn>
                <a:cxn ang="0">
                  <a:pos x="261" y="1211"/>
                </a:cxn>
                <a:cxn ang="0">
                  <a:pos x="335" y="1217"/>
                </a:cxn>
                <a:cxn ang="0">
                  <a:pos x="390" y="1253"/>
                </a:cxn>
                <a:cxn ang="0">
                  <a:pos x="507" y="1157"/>
                </a:cxn>
                <a:cxn ang="0">
                  <a:pos x="690" y="1162"/>
                </a:cxn>
                <a:cxn ang="0">
                  <a:pos x="708" y="1072"/>
                </a:cxn>
                <a:cxn ang="0">
                  <a:pos x="680" y="1008"/>
                </a:cxn>
                <a:cxn ang="0">
                  <a:pos x="790" y="917"/>
                </a:cxn>
                <a:cxn ang="0">
                  <a:pos x="879" y="899"/>
                </a:cxn>
                <a:cxn ang="0">
                  <a:pos x="933" y="923"/>
                </a:cxn>
                <a:cxn ang="0">
                  <a:pos x="980" y="881"/>
                </a:cxn>
                <a:cxn ang="0">
                  <a:pos x="962" y="790"/>
                </a:cxn>
                <a:cxn ang="0">
                  <a:pos x="1035" y="762"/>
                </a:cxn>
                <a:cxn ang="0">
                  <a:pos x="1035" y="708"/>
                </a:cxn>
                <a:cxn ang="0">
                  <a:pos x="962" y="672"/>
                </a:cxn>
                <a:cxn ang="0">
                  <a:pos x="935" y="626"/>
                </a:cxn>
                <a:cxn ang="0">
                  <a:pos x="1005" y="515"/>
                </a:cxn>
                <a:cxn ang="0">
                  <a:pos x="945" y="359"/>
                </a:cxn>
                <a:cxn ang="0">
                  <a:pos x="831" y="293"/>
                </a:cxn>
                <a:cxn ang="0">
                  <a:pos x="817" y="108"/>
                </a:cxn>
                <a:cxn ang="0">
                  <a:pos x="735" y="8"/>
                </a:cxn>
                <a:cxn ang="0">
                  <a:pos x="651" y="59"/>
                </a:cxn>
                <a:cxn ang="0">
                  <a:pos x="671" y="226"/>
                </a:cxn>
                <a:cxn ang="0">
                  <a:pos x="608" y="299"/>
                </a:cxn>
                <a:cxn ang="0">
                  <a:pos x="543" y="323"/>
                </a:cxn>
                <a:cxn ang="0">
                  <a:pos x="453" y="299"/>
                </a:cxn>
                <a:cxn ang="0">
                  <a:pos x="363" y="257"/>
                </a:cxn>
                <a:cxn ang="0">
                  <a:pos x="308" y="226"/>
                </a:cxn>
              </a:cxnLst>
              <a:rect l="0" t="0" r="r" b="b"/>
              <a:pathLst>
                <a:path w="1047" h="1300">
                  <a:moveTo>
                    <a:pt x="308" y="226"/>
                  </a:moveTo>
                  <a:cubicBezTo>
                    <a:pt x="298" y="211"/>
                    <a:pt x="293" y="183"/>
                    <a:pt x="303" y="167"/>
                  </a:cubicBezTo>
                  <a:cubicBezTo>
                    <a:pt x="313" y="151"/>
                    <a:pt x="353" y="148"/>
                    <a:pt x="369" y="131"/>
                  </a:cubicBezTo>
                  <a:cubicBezTo>
                    <a:pt x="385" y="114"/>
                    <a:pt x="413" y="81"/>
                    <a:pt x="399" y="65"/>
                  </a:cubicBezTo>
                  <a:cubicBezTo>
                    <a:pt x="385" y="49"/>
                    <a:pt x="329" y="21"/>
                    <a:pt x="285" y="35"/>
                  </a:cubicBezTo>
                  <a:cubicBezTo>
                    <a:pt x="241" y="49"/>
                    <a:pt x="173" y="110"/>
                    <a:pt x="135" y="149"/>
                  </a:cubicBezTo>
                  <a:cubicBezTo>
                    <a:pt x="97" y="188"/>
                    <a:pt x="69" y="220"/>
                    <a:pt x="57" y="269"/>
                  </a:cubicBezTo>
                  <a:cubicBezTo>
                    <a:pt x="45" y="318"/>
                    <a:pt x="65" y="384"/>
                    <a:pt x="63" y="443"/>
                  </a:cubicBezTo>
                  <a:cubicBezTo>
                    <a:pt x="61" y="502"/>
                    <a:pt x="49" y="568"/>
                    <a:pt x="45" y="623"/>
                  </a:cubicBezTo>
                  <a:cubicBezTo>
                    <a:pt x="41" y="678"/>
                    <a:pt x="40" y="732"/>
                    <a:pt x="39" y="773"/>
                  </a:cubicBezTo>
                  <a:cubicBezTo>
                    <a:pt x="38" y="814"/>
                    <a:pt x="44" y="828"/>
                    <a:pt x="39" y="869"/>
                  </a:cubicBezTo>
                  <a:cubicBezTo>
                    <a:pt x="34" y="910"/>
                    <a:pt x="13" y="980"/>
                    <a:pt x="8" y="1017"/>
                  </a:cubicBezTo>
                  <a:cubicBezTo>
                    <a:pt x="3" y="1054"/>
                    <a:pt x="0" y="1066"/>
                    <a:pt x="8" y="1090"/>
                  </a:cubicBezTo>
                  <a:cubicBezTo>
                    <a:pt x="16" y="1114"/>
                    <a:pt x="36" y="1149"/>
                    <a:pt x="57" y="1163"/>
                  </a:cubicBezTo>
                  <a:cubicBezTo>
                    <a:pt x="78" y="1177"/>
                    <a:pt x="122" y="1154"/>
                    <a:pt x="135" y="1172"/>
                  </a:cubicBezTo>
                  <a:cubicBezTo>
                    <a:pt x="148" y="1190"/>
                    <a:pt x="120" y="1252"/>
                    <a:pt x="135" y="1272"/>
                  </a:cubicBezTo>
                  <a:cubicBezTo>
                    <a:pt x="150" y="1292"/>
                    <a:pt x="205" y="1300"/>
                    <a:pt x="226" y="1290"/>
                  </a:cubicBezTo>
                  <a:cubicBezTo>
                    <a:pt x="247" y="1280"/>
                    <a:pt x="243" y="1223"/>
                    <a:pt x="261" y="1211"/>
                  </a:cubicBezTo>
                  <a:cubicBezTo>
                    <a:pt x="279" y="1199"/>
                    <a:pt x="314" y="1210"/>
                    <a:pt x="335" y="1217"/>
                  </a:cubicBezTo>
                  <a:cubicBezTo>
                    <a:pt x="356" y="1224"/>
                    <a:pt x="361" y="1263"/>
                    <a:pt x="390" y="1253"/>
                  </a:cubicBezTo>
                  <a:cubicBezTo>
                    <a:pt x="419" y="1243"/>
                    <a:pt x="457" y="1172"/>
                    <a:pt x="507" y="1157"/>
                  </a:cubicBezTo>
                  <a:cubicBezTo>
                    <a:pt x="557" y="1142"/>
                    <a:pt x="657" y="1176"/>
                    <a:pt x="690" y="1162"/>
                  </a:cubicBezTo>
                  <a:cubicBezTo>
                    <a:pt x="723" y="1148"/>
                    <a:pt x="710" y="1098"/>
                    <a:pt x="708" y="1072"/>
                  </a:cubicBezTo>
                  <a:cubicBezTo>
                    <a:pt x="706" y="1046"/>
                    <a:pt x="666" y="1034"/>
                    <a:pt x="680" y="1008"/>
                  </a:cubicBezTo>
                  <a:cubicBezTo>
                    <a:pt x="694" y="982"/>
                    <a:pt x="757" y="935"/>
                    <a:pt x="790" y="917"/>
                  </a:cubicBezTo>
                  <a:cubicBezTo>
                    <a:pt x="823" y="899"/>
                    <a:pt x="855" y="898"/>
                    <a:pt x="879" y="899"/>
                  </a:cubicBezTo>
                  <a:cubicBezTo>
                    <a:pt x="903" y="900"/>
                    <a:pt x="916" y="926"/>
                    <a:pt x="933" y="923"/>
                  </a:cubicBezTo>
                  <a:cubicBezTo>
                    <a:pt x="950" y="920"/>
                    <a:pt x="975" y="903"/>
                    <a:pt x="980" y="881"/>
                  </a:cubicBezTo>
                  <a:cubicBezTo>
                    <a:pt x="985" y="859"/>
                    <a:pt x="953" y="810"/>
                    <a:pt x="962" y="790"/>
                  </a:cubicBezTo>
                  <a:cubicBezTo>
                    <a:pt x="971" y="770"/>
                    <a:pt x="1023" y="776"/>
                    <a:pt x="1035" y="762"/>
                  </a:cubicBezTo>
                  <a:cubicBezTo>
                    <a:pt x="1047" y="748"/>
                    <a:pt x="1047" y="723"/>
                    <a:pt x="1035" y="708"/>
                  </a:cubicBezTo>
                  <a:cubicBezTo>
                    <a:pt x="1023" y="693"/>
                    <a:pt x="979" y="686"/>
                    <a:pt x="962" y="672"/>
                  </a:cubicBezTo>
                  <a:cubicBezTo>
                    <a:pt x="945" y="658"/>
                    <a:pt x="928" y="652"/>
                    <a:pt x="935" y="626"/>
                  </a:cubicBezTo>
                  <a:cubicBezTo>
                    <a:pt x="942" y="600"/>
                    <a:pt x="1003" y="559"/>
                    <a:pt x="1005" y="515"/>
                  </a:cubicBezTo>
                  <a:cubicBezTo>
                    <a:pt x="1007" y="471"/>
                    <a:pt x="974" y="396"/>
                    <a:pt x="945" y="359"/>
                  </a:cubicBezTo>
                  <a:cubicBezTo>
                    <a:pt x="916" y="322"/>
                    <a:pt x="852" y="335"/>
                    <a:pt x="831" y="293"/>
                  </a:cubicBezTo>
                  <a:cubicBezTo>
                    <a:pt x="810" y="251"/>
                    <a:pt x="833" y="155"/>
                    <a:pt x="817" y="108"/>
                  </a:cubicBezTo>
                  <a:cubicBezTo>
                    <a:pt x="801" y="61"/>
                    <a:pt x="763" y="16"/>
                    <a:pt x="735" y="8"/>
                  </a:cubicBezTo>
                  <a:cubicBezTo>
                    <a:pt x="707" y="0"/>
                    <a:pt x="662" y="23"/>
                    <a:pt x="651" y="59"/>
                  </a:cubicBezTo>
                  <a:cubicBezTo>
                    <a:pt x="640" y="95"/>
                    <a:pt x="678" y="186"/>
                    <a:pt x="671" y="226"/>
                  </a:cubicBezTo>
                  <a:cubicBezTo>
                    <a:pt x="664" y="266"/>
                    <a:pt x="629" y="283"/>
                    <a:pt x="608" y="299"/>
                  </a:cubicBezTo>
                  <a:cubicBezTo>
                    <a:pt x="587" y="315"/>
                    <a:pt x="569" y="323"/>
                    <a:pt x="543" y="323"/>
                  </a:cubicBezTo>
                  <a:cubicBezTo>
                    <a:pt x="517" y="323"/>
                    <a:pt x="483" y="310"/>
                    <a:pt x="453" y="299"/>
                  </a:cubicBezTo>
                  <a:cubicBezTo>
                    <a:pt x="423" y="288"/>
                    <a:pt x="387" y="269"/>
                    <a:pt x="363" y="257"/>
                  </a:cubicBezTo>
                  <a:cubicBezTo>
                    <a:pt x="339" y="245"/>
                    <a:pt x="319" y="232"/>
                    <a:pt x="308" y="226"/>
                  </a:cubicBezTo>
                  <a:close/>
                </a:path>
              </a:pathLst>
            </a:custGeom>
            <a:solidFill>
              <a:schemeClr val="accent2"/>
            </a:solidFill>
            <a:ln w="22225" cap="flat" cmpd="sng">
              <a:solidFill>
                <a:schemeClr val="bg1"/>
              </a:solidFill>
              <a:prstDash val="solid"/>
              <a:round/>
              <a:headEnd/>
              <a:tailEnd/>
            </a:ln>
            <a:effectLst/>
          </p:spPr>
          <p:txBody>
            <a:bodyPr wrap="none" anchor="ctr"/>
            <a:lstStyle/>
            <a:p>
              <a:endParaRPr lang="en-US"/>
            </a:p>
          </p:txBody>
        </p:sp>
      </p:grpSp>
      <p:sp>
        <p:nvSpPr>
          <p:cNvPr id="171035" name="Line 27"/>
          <p:cNvSpPr>
            <a:spLocks noChangeShapeType="1"/>
          </p:cNvSpPr>
          <p:nvPr/>
        </p:nvSpPr>
        <p:spPr bwMode="auto">
          <a:xfrm flipV="1">
            <a:off x="3233738" y="3186113"/>
            <a:ext cx="1679575" cy="768350"/>
          </a:xfrm>
          <a:prstGeom prst="line">
            <a:avLst/>
          </a:prstGeom>
          <a:noFill/>
          <a:ln w="22225">
            <a:solidFill>
              <a:schemeClr val="tx1"/>
            </a:solidFill>
            <a:round/>
            <a:headEnd type="oval" w="med" len="med"/>
            <a:tailEnd/>
          </a:ln>
          <a:effectLst/>
        </p:spPr>
        <p:txBody>
          <a:bodyPr wrap="none" anchor="ctr"/>
          <a:lstStyle/>
          <a:p>
            <a:endParaRPr lang="en-US"/>
          </a:p>
        </p:txBody>
      </p:sp>
      <p:grpSp>
        <p:nvGrpSpPr>
          <p:cNvPr id="3" name="Group 28"/>
          <p:cNvGrpSpPr>
            <a:grpSpLocks/>
          </p:cNvGrpSpPr>
          <p:nvPr/>
        </p:nvGrpSpPr>
        <p:grpSpPr bwMode="auto">
          <a:xfrm>
            <a:off x="8374063" y="2338388"/>
            <a:ext cx="111125" cy="3214687"/>
            <a:chOff x="5934" y="1509"/>
            <a:chExt cx="79" cy="2025"/>
          </a:xfrm>
        </p:grpSpPr>
        <p:grpSp>
          <p:nvGrpSpPr>
            <p:cNvPr id="4" name="Group 29"/>
            <p:cNvGrpSpPr>
              <a:grpSpLocks/>
            </p:cNvGrpSpPr>
            <p:nvPr/>
          </p:nvGrpSpPr>
          <p:grpSpPr bwMode="auto">
            <a:xfrm>
              <a:off x="5934" y="1509"/>
              <a:ext cx="77" cy="2012"/>
              <a:chOff x="5934" y="1198"/>
              <a:chExt cx="77" cy="2287"/>
            </a:xfrm>
          </p:grpSpPr>
          <p:sp>
            <p:nvSpPr>
              <p:cNvPr id="171038" name="Line 30"/>
              <p:cNvSpPr>
                <a:spLocks noChangeShapeType="1"/>
              </p:cNvSpPr>
              <p:nvPr/>
            </p:nvSpPr>
            <p:spPr bwMode="auto">
              <a:xfrm>
                <a:off x="6011" y="1199"/>
                <a:ext cx="0" cy="2286"/>
              </a:xfrm>
              <a:prstGeom prst="line">
                <a:avLst/>
              </a:prstGeom>
              <a:noFill/>
              <a:ln w="19050">
                <a:solidFill>
                  <a:schemeClr val="tx1"/>
                </a:solidFill>
                <a:round/>
                <a:headEnd/>
                <a:tailEnd/>
              </a:ln>
              <a:effectLst/>
            </p:spPr>
            <p:txBody>
              <a:bodyPr wrap="none" anchor="ctr"/>
              <a:lstStyle/>
              <a:p>
                <a:endParaRPr lang="en-US"/>
              </a:p>
            </p:txBody>
          </p:sp>
          <p:sp>
            <p:nvSpPr>
              <p:cNvPr id="171039" name="Line 31"/>
              <p:cNvSpPr>
                <a:spLocks noChangeShapeType="1"/>
              </p:cNvSpPr>
              <p:nvPr/>
            </p:nvSpPr>
            <p:spPr bwMode="auto">
              <a:xfrm>
                <a:off x="5934" y="1198"/>
                <a:ext cx="74" cy="0"/>
              </a:xfrm>
              <a:prstGeom prst="line">
                <a:avLst/>
              </a:prstGeom>
              <a:noFill/>
              <a:ln w="12700">
                <a:solidFill>
                  <a:schemeClr val="tx1"/>
                </a:solidFill>
                <a:round/>
                <a:headEnd/>
                <a:tailEnd/>
              </a:ln>
              <a:effectLst/>
            </p:spPr>
            <p:txBody>
              <a:bodyPr wrap="none" anchor="ctr"/>
              <a:lstStyle/>
              <a:p>
                <a:endParaRPr lang="en-US"/>
              </a:p>
            </p:txBody>
          </p:sp>
        </p:grpSp>
        <p:sp>
          <p:nvSpPr>
            <p:cNvPr id="171040" name="Line 32"/>
            <p:cNvSpPr>
              <a:spLocks noChangeShapeType="1"/>
            </p:cNvSpPr>
            <p:nvPr/>
          </p:nvSpPr>
          <p:spPr bwMode="auto">
            <a:xfrm>
              <a:off x="5935" y="1739"/>
              <a:ext cx="74" cy="0"/>
            </a:xfrm>
            <a:prstGeom prst="line">
              <a:avLst/>
            </a:prstGeom>
            <a:noFill/>
            <a:ln w="12700">
              <a:solidFill>
                <a:schemeClr val="tx1"/>
              </a:solidFill>
              <a:round/>
              <a:headEnd/>
              <a:tailEnd/>
            </a:ln>
            <a:effectLst/>
          </p:spPr>
          <p:txBody>
            <a:bodyPr wrap="none" anchor="ctr"/>
            <a:lstStyle/>
            <a:p>
              <a:endParaRPr lang="en-US"/>
            </a:p>
          </p:txBody>
        </p:sp>
        <p:sp>
          <p:nvSpPr>
            <p:cNvPr id="171041" name="Line 33"/>
            <p:cNvSpPr>
              <a:spLocks noChangeShapeType="1"/>
            </p:cNvSpPr>
            <p:nvPr/>
          </p:nvSpPr>
          <p:spPr bwMode="auto">
            <a:xfrm>
              <a:off x="5936" y="1965"/>
              <a:ext cx="74" cy="0"/>
            </a:xfrm>
            <a:prstGeom prst="line">
              <a:avLst/>
            </a:prstGeom>
            <a:noFill/>
            <a:ln w="12700">
              <a:solidFill>
                <a:schemeClr val="tx1"/>
              </a:solidFill>
              <a:round/>
              <a:headEnd/>
              <a:tailEnd/>
            </a:ln>
            <a:effectLst/>
          </p:spPr>
          <p:txBody>
            <a:bodyPr wrap="none" anchor="ctr"/>
            <a:lstStyle/>
            <a:p>
              <a:endParaRPr lang="en-US"/>
            </a:p>
          </p:txBody>
        </p:sp>
        <p:sp>
          <p:nvSpPr>
            <p:cNvPr id="171042" name="Line 34"/>
            <p:cNvSpPr>
              <a:spLocks noChangeShapeType="1"/>
            </p:cNvSpPr>
            <p:nvPr/>
          </p:nvSpPr>
          <p:spPr bwMode="auto">
            <a:xfrm>
              <a:off x="5936" y="2190"/>
              <a:ext cx="74" cy="0"/>
            </a:xfrm>
            <a:prstGeom prst="line">
              <a:avLst/>
            </a:prstGeom>
            <a:noFill/>
            <a:ln w="12700">
              <a:solidFill>
                <a:schemeClr val="tx1"/>
              </a:solidFill>
              <a:round/>
              <a:headEnd/>
              <a:tailEnd/>
            </a:ln>
            <a:effectLst/>
          </p:spPr>
          <p:txBody>
            <a:bodyPr wrap="none" anchor="ctr"/>
            <a:lstStyle/>
            <a:p>
              <a:endParaRPr lang="en-US"/>
            </a:p>
          </p:txBody>
        </p:sp>
        <p:sp>
          <p:nvSpPr>
            <p:cNvPr id="171043" name="Line 35"/>
            <p:cNvSpPr>
              <a:spLocks noChangeShapeType="1"/>
            </p:cNvSpPr>
            <p:nvPr/>
          </p:nvSpPr>
          <p:spPr bwMode="auto">
            <a:xfrm>
              <a:off x="5937" y="2416"/>
              <a:ext cx="74" cy="0"/>
            </a:xfrm>
            <a:prstGeom prst="line">
              <a:avLst/>
            </a:prstGeom>
            <a:noFill/>
            <a:ln w="12700">
              <a:solidFill>
                <a:schemeClr val="tx1"/>
              </a:solidFill>
              <a:round/>
              <a:headEnd/>
              <a:tailEnd/>
            </a:ln>
            <a:effectLst/>
          </p:spPr>
          <p:txBody>
            <a:bodyPr wrap="none" anchor="ctr"/>
            <a:lstStyle/>
            <a:p>
              <a:endParaRPr lang="en-US"/>
            </a:p>
          </p:txBody>
        </p:sp>
        <p:sp>
          <p:nvSpPr>
            <p:cNvPr id="171044" name="Line 36"/>
            <p:cNvSpPr>
              <a:spLocks noChangeShapeType="1"/>
            </p:cNvSpPr>
            <p:nvPr/>
          </p:nvSpPr>
          <p:spPr bwMode="auto">
            <a:xfrm>
              <a:off x="5936" y="2640"/>
              <a:ext cx="74" cy="0"/>
            </a:xfrm>
            <a:prstGeom prst="line">
              <a:avLst/>
            </a:prstGeom>
            <a:noFill/>
            <a:ln w="12700">
              <a:solidFill>
                <a:schemeClr val="tx1"/>
              </a:solidFill>
              <a:round/>
              <a:headEnd/>
              <a:tailEnd/>
            </a:ln>
            <a:effectLst/>
          </p:spPr>
          <p:txBody>
            <a:bodyPr wrap="none" anchor="ctr"/>
            <a:lstStyle/>
            <a:p>
              <a:endParaRPr lang="en-US"/>
            </a:p>
          </p:txBody>
        </p:sp>
        <p:sp>
          <p:nvSpPr>
            <p:cNvPr id="171045" name="Line 37"/>
            <p:cNvSpPr>
              <a:spLocks noChangeShapeType="1"/>
            </p:cNvSpPr>
            <p:nvPr/>
          </p:nvSpPr>
          <p:spPr bwMode="auto">
            <a:xfrm>
              <a:off x="5937" y="2866"/>
              <a:ext cx="74" cy="0"/>
            </a:xfrm>
            <a:prstGeom prst="line">
              <a:avLst/>
            </a:prstGeom>
            <a:noFill/>
            <a:ln w="12700">
              <a:solidFill>
                <a:schemeClr val="tx1"/>
              </a:solidFill>
              <a:round/>
              <a:headEnd/>
              <a:tailEnd/>
            </a:ln>
            <a:effectLst/>
          </p:spPr>
          <p:txBody>
            <a:bodyPr wrap="none" anchor="ctr"/>
            <a:lstStyle/>
            <a:p>
              <a:endParaRPr lang="en-US"/>
            </a:p>
          </p:txBody>
        </p:sp>
        <p:sp>
          <p:nvSpPr>
            <p:cNvPr id="171046" name="Line 38"/>
            <p:cNvSpPr>
              <a:spLocks noChangeShapeType="1"/>
            </p:cNvSpPr>
            <p:nvPr/>
          </p:nvSpPr>
          <p:spPr bwMode="auto">
            <a:xfrm>
              <a:off x="5937" y="3091"/>
              <a:ext cx="74" cy="0"/>
            </a:xfrm>
            <a:prstGeom prst="line">
              <a:avLst/>
            </a:prstGeom>
            <a:noFill/>
            <a:ln w="12700">
              <a:solidFill>
                <a:schemeClr val="tx1"/>
              </a:solidFill>
              <a:round/>
              <a:headEnd/>
              <a:tailEnd/>
            </a:ln>
            <a:effectLst/>
          </p:spPr>
          <p:txBody>
            <a:bodyPr wrap="none" anchor="ctr"/>
            <a:lstStyle/>
            <a:p>
              <a:endParaRPr lang="en-US"/>
            </a:p>
          </p:txBody>
        </p:sp>
        <p:sp>
          <p:nvSpPr>
            <p:cNvPr id="171047" name="Line 39"/>
            <p:cNvSpPr>
              <a:spLocks noChangeShapeType="1"/>
            </p:cNvSpPr>
            <p:nvPr/>
          </p:nvSpPr>
          <p:spPr bwMode="auto">
            <a:xfrm>
              <a:off x="5938" y="3317"/>
              <a:ext cx="74" cy="0"/>
            </a:xfrm>
            <a:prstGeom prst="line">
              <a:avLst/>
            </a:prstGeom>
            <a:noFill/>
            <a:ln w="12700">
              <a:solidFill>
                <a:schemeClr val="tx1"/>
              </a:solidFill>
              <a:round/>
              <a:headEnd/>
              <a:tailEnd/>
            </a:ln>
            <a:effectLst/>
          </p:spPr>
          <p:txBody>
            <a:bodyPr wrap="none" anchor="ctr"/>
            <a:lstStyle/>
            <a:p>
              <a:endParaRPr lang="en-US"/>
            </a:p>
          </p:txBody>
        </p:sp>
        <p:sp>
          <p:nvSpPr>
            <p:cNvPr id="171048" name="Line 40"/>
            <p:cNvSpPr>
              <a:spLocks noChangeShapeType="1"/>
            </p:cNvSpPr>
            <p:nvPr/>
          </p:nvSpPr>
          <p:spPr bwMode="auto">
            <a:xfrm>
              <a:off x="5939" y="3534"/>
              <a:ext cx="74" cy="0"/>
            </a:xfrm>
            <a:prstGeom prst="line">
              <a:avLst/>
            </a:prstGeom>
            <a:noFill/>
            <a:ln w="12700">
              <a:solidFill>
                <a:schemeClr val="tx1"/>
              </a:solidFill>
              <a:round/>
              <a:headEnd/>
              <a:tailEnd/>
            </a:ln>
            <a:effectLst/>
          </p:spPr>
          <p:txBody>
            <a:bodyPr wrap="none" anchor="ctr"/>
            <a:lstStyle/>
            <a:p>
              <a:endParaRPr lang="en-US"/>
            </a:p>
          </p:txBody>
        </p:sp>
      </p:grpSp>
      <p:sp>
        <p:nvSpPr>
          <p:cNvPr id="171049" name="Text Box 41"/>
          <p:cNvSpPr txBox="1">
            <a:spLocks noChangeArrowheads="1"/>
          </p:cNvSpPr>
          <p:nvPr/>
        </p:nvSpPr>
        <p:spPr bwMode="auto">
          <a:xfrm rot="5400000">
            <a:off x="7760494" y="3534569"/>
            <a:ext cx="1849437" cy="396875"/>
          </a:xfrm>
          <a:prstGeom prst="rect">
            <a:avLst/>
          </a:prstGeom>
          <a:noFill/>
          <a:ln w="22225">
            <a:noFill/>
            <a:miter lim="800000"/>
            <a:headEnd/>
            <a:tailEnd/>
          </a:ln>
          <a:effectLst/>
        </p:spPr>
        <p:txBody>
          <a:bodyPr wrap="none">
            <a:spAutoFit/>
          </a:bodyPr>
          <a:lstStyle/>
          <a:p>
            <a:pPr eaLnBrk="0" hangingPunct="0"/>
            <a:r>
              <a:rPr lang="nl-BE" sz="2000">
                <a:latin typeface="Comic Sans MS" pitchFamily="66" charset="0"/>
              </a:rPr>
              <a:t>Coronary Flow</a:t>
            </a:r>
          </a:p>
        </p:txBody>
      </p:sp>
      <p:sp>
        <p:nvSpPr>
          <p:cNvPr id="171050" name="Text Box 42"/>
          <p:cNvSpPr txBox="1">
            <a:spLocks noChangeArrowheads="1"/>
          </p:cNvSpPr>
          <p:nvPr/>
        </p:nvSpPr>
        <p:spPr bwMode="auto">
          <a:xfrm>
            <a:off x="1331640" y="1052736"/>
            <a:ext cx="6804427" cy="523220"/>
          </a:xfrm>
          <a:prstGeom prst="rect">
            <a:avLst/>
          </a:prstGeom>
          <a:noFill/>
          <a:ln w="22225">
            <a:noFill/>
            <a:miter lim="800000"/>
            <a:headEnd/>
            <a:tailEnd/>
          </a:ln>
          <a:effectLst/>
        </p:spPr>
        <p:txBody>
          <a:bodyPr wrap="none">
            <a:spAutoFit/>
          </a:bodyPr>
          <a:lstStyle/>
          <a:p>
            <a:pPr eaLnBrk="0" hangingPunct="0"/>
            <a:r>
              <a:rPr lang="nl-BE" sz="2800" b="1" dirty="0">
                <a:solidFill>
                  <a:srgbClr val="FF0000"/>
                </a:solidFill>
                <a:effectLst>
                  <a:outerShdw blurRad="38100" dist="38100" dir="2700000" algn="tl">
                    <a:srgbClr val="C0C0C0"/>
                  </a:outerShdw>
                </a:effectLst>
              </a:rPr>
              <a:t>T</a:t>
            </a:r>
            <a:r>
              <a:rPr lang="sr-Cyrl-RS" sz="2800" b="1" dirty="0">
                <a:solidFill>
                  <a:srgbClr val="FF0000"/>
                </a:solidFill>
                <a:effectLst>
                  <a:outerShdw blurRad="38100" dist="38100" dir="2700000" algn="tl">
                    <a:srgbClr val="C0C0C0"/>
                  </a:outerShdw>
                </a:effectLst>
              </a:rPr>
              <a:t>рансмурална дистрибуција протока</a:t>
            </a:r>
            <a:endParaRPr lang="nl-BE" sz="2800" b="1" dirty="0">
              <a:solidFill>
                <a:srgbClr val="FF0000"/>
              </a:solidFill>
              <a:effectLst>
                <a:outerShdw blurRad="38100" dist="38100" dir="2700000" algn="tl">
                  <a:srgbClr val="C0C0C0"/>
                </a:outerShdw>
              </a:effectLst>
            </a:endParaRPr>
          </a:p>
        </p:txBody>
      </p:sp>
      <p:grpSp>
        <p:nvGrpSpPr>
          <p:cNvPr id="5" name="Group 43"/>
          <p:cNvGrpSpPr>
            <a:grpSpLocks/>
          </p:cNvGrpSpPr>
          <p:nvPr/>
        </p:nvGrpSpPr>
        <p:grpSpPr bwMode="auto">
          <a:xfrm>
            <a:off x="769938" y="2178050"/>
            <a:ext cx="801687" cy="2114550"/>
            <a:chOff x="546" y="1372"/>
            <a:chExt cx="568" cy="1332"/>
          </a:xfrm>
        </p:grpSpPr>
        <p:sp>
          <p:nvSpPr>
            <p:cNvPr id="171052" name="Freeform 44"/>
            <p:cNvSpPr>
              <a:spLocks/>
            </p:cNvSpPr>
            <p:nvPr/>
          </p:nvSpPr>
          <p:spPr bwMode="auto">
            <a:xfrm>
              <a:off x="546" y="1372"/>
              <a:ext cx="568" cy="1320"/>
            </a:xfrm>
            <a:custGeom>
              <a:avLst/>
              <a:gdLst/>
              <a:ahLst/>
              <a:cxnLst>
                <a:cxn ang="0">
                  <a:pos x="677" y="303"/>
                </a:cxn>
                <a:cxn ang="0">
                  <a:pos x="677" y="159"/>
                </a:cxn>
                <a:cxn ang="0">
                  <a:pos x="549" y="31"/>
                </a:cxn>
                <a:cxn ang="0">
                  <a:pos x="107" y="345"/>
                </a:cxn>
                <a:cxn ang="0">
                  <a:pos x="13" y="559"/>
                </a:cxn>
                <a:cxn ang="0">
                  <a:pos x="185" y="1239"/>
                </a:cxn>
                <a:cxn ang="0">
                  <a:pos x="317" y="1491"/>
                </a:cxn>
                <a:cxn ang="0">
                  <a:pos x="533" y="1659"/>
                </a:cxn>
                <a:cxn ang="0">
                  <a:pos x="701" y="1599"/>
                </a:cxn>
                <a:cxn ang="0">
                  <a:pos x="645" y="1447"/>
                </a:cxn>
                <a:cxn ang="0">
                  <a:pos x="517" y="1367"/>
                </a:cxn>
                <a:cxn ang="0">
                  <a:pos x="485" y="1151"/>
                </a:cxn>
                <a:cxn ang="0">
                  <a:pos x="557" y="1079"/>
                </a:cxn>
                <a:cxn ang="0">
                  <a:pos x="589" y="943"/>
                </a:cxn>
                <a:cxn ang="0">
                  <a:pos x="565" y="831"/>
                </a:cxn>
                <a:cxn ang="0">
                  <a:pos x="461" y="839"/>
                </a:cxn>
                <a:cxn ang="0">
                  <a:pos x="381" y="879"/>
                </a:cxn>
                <a:cxn ang="0">
                  <a:pos x="301" y="935"/>
                </a:cxn>
                <a:cxn ang="0">
                  <a:pos x="281" y="867"/>
                </a:cxn>
                <a:cxn ang="0">
                  <a:pos x="269" y="663"/>
                </a:cxn>
                <a:cxn ang="0">
                  <a:pos x="221" y="591"/>
                </a:cxn>
                <a:cxn ang="0">
                  <a:pos x="237" y="535"/>
                </a:cxn>
                <a:cxn ang="0">
                  <a:pos x="305" y="507"/>
                </a:cxn>
                <a:cxn ang="0">
                  <a:pos x="377" y="507"/>
                </a:cxn>
                <a:cxn ang="0">
                  <a:pos x="397" y="375"/>
                </a:cxn>
                <a:cxn ang="0">
                  <a:pos x="453" y="343"/>
                </a:cxn>
                <a:cxn ang="0">
                  <a:pos x="477" y="439"/>
                </a:cxn>
                <a:cxn ang="0">
                  <a:pos x="509" y="555"/>
                </a:cxn>
                <a:cxn ang="0">
                  <a:pos x="733" y="551"/>
                </a:cxn>
                <a:cxn ang="0">
                  <a:pos x="789" y="431"/>
                </a:cxn>
                <a:cxn ang="0">
                  <a:pos x="737" y="387"/>
                </a:cxn>
                <a:cxn ang="0">
                  <a:pos x="677" y="303"/>
                </a:cxn>
              </a:cxnLst>
              <a:rect l="0" t="0" r="r" b="b"/>
              <a:pathLst>
                <a:path w="790" h="1677">
                  <a:moveTo>
                    <a:pt x="677" y="303"/>
                  </a:moveTo>
                  <a:cubicBezTo>
                    <a:pt x="667" y="265"/>
                    <a:pt x="698" y="204"/>
                    <a:pt x="677" y="159"/>
                  </a:cubicBezTo>
                  <a:cubicBezTo>
                    <a:pt x="656" y="114"/>
                    <a:pt x="644" y="0"/>
                    <a:pt x="549" y="31"/>
                  </a:cubicBezTo>
                  <a:cubicBezTo>
                    <a:pt x="454" y="62"/>
                    <a:pt x="196" y="257"/>
                    <a:pt x="107" y="345"/>
                  </a:cubicBezTo>
                  <a:cubicBezTo>
                    <a:pt x="18" y="433"/>
                    <a:pt x="0" y="410"/>
                    <a:pt x="13" y="559"/>
                  </a:cubicBezTo>
                  <a:cubicBezTo>
                    <a:pt x="26" y="708"/>
                    <a:pt x="134" y="1084"/>
                    <a:pt x="185" y="1239"/>
                  </a:cubicBezTo>
                  <a:cubicBezTo>
                    <a:pt x="236" y="1394"/>
                    <a:pt x="259" y="1421"/>
                    <a:pt x="317" y="1491"/>
                  </a:cubicBezTo>
                  <a:cubicBezTo>
                    <a:pt x="375" y="1561"/>
                    <a:pt x="469" y="1641"/>
                    <a:pt x="533" y="1659"/>
                  </a:cubicBezTo>
                  <a:cubicBezTo>
                    <a:pt x="597" y="1677"/>
                    <a:pt x="682" y="1634"/>
                    <a:pt x="701" y="1599"/>
                  </a:cubicBezTo>
                  <a:cubicBezTo>
                    <a:pt x="720" y="1564"/>
                    <a:pt x="676" y="1486"/>
                    <a:pt x="645" y="1447"/>
                  </a:cubicBezTo>
                  <a:cubicBezTo>
                    <a:pt x="614" y="1408"/>
                    <a:pt x="544" y="1416"/>
                    <a:pt x="517" y="1367"/>
                  </a:cubicBezTo>
                  <a:cubicBezTo>
                    <a:pt x="490" y="1318"/>
                    <a:pt x="478" y="1199"/>
                    <a:pt x="485" y="1151"/>
                  </a:cubicBezTo>
                  <a:cubicBezTo>
                    <a:pt x="492" y="1103"/>
                    <a:pt x="540" y="1114"/>
                    <a:pt x="557" y="1079"/>
                  </a:cubicBezTo>
                  <a:cubicBezTo>
                    <a:pt x="574" y="1044"/>
                    <a:pt x="588" y="984"/>
                    <a:pt x="589" y="943"/>
                  </a:cubicBezTo>
                  <a:cubicBezTo>
                    <a:pt x="590" y="902"/>
                    <a:pt x="586" y="848"/>
                    <a:pt x="565" y="831"/>
                  </a:cubicBezTo>
                  <a:cubicBezTo>
                    <a:pt x="544" y="814"/>
                    <a:pt x="492" y="831"/>
                    <a:pt x="461" y="839"/>
                  </a:cubicBezTo>
                  <a:cubicBezTo>
                    <a:pt x="430" y="847"/>
                    <a:pt x="407" y="863"/>
                    <a:pt x="381" y="879"/>
                  </a:cubicBezTo>
                  <a:cubicBezTo>
                    <a:pt x="355" y="895"/>
                    <a:pt x="318" y="937"/>
                    <a:pt x="301" y="935"/>
                  </a:cubicBezTo>
                  <a:cubicBezTo>
                    <a:pt x="284" y="933"/>
                    <a:pt x="286" y="912"/>
                    <a:pt x="281" y="867"/>
                  </a:cubicBezTo>
                  <a:cubicBezTo>
                    <a:pt x="276" y="822"/>
                    <a:pt x="279" y="709"/>
                    <a:pt x="269" y="663"/>
                  </a:cubicBezTo>
                  <a:cubicBezTo>
                    <a:pt x="259" y="617"/>
                    <a:pt x="226" y="612"/>
                    <a:pt x="221" y="591"/>
                  </a:cubicBezTo>
                  <a:cubicBezTo>
                    <a:pt x="216" y="570"/>
                    <a:pt x="223" y="549"/>
                    <a:pt x="237" y="535"/>
                  </a:cubicBezTo>
                  <a:cubicBezTo>
                    <a:pt x="251" y="521"/>
                    <a:pt x="282" y="512"/>
                    <a:pt x="305" y="507"/>
                  </a:cubicBezTo>
                  <a:cubicBezTo>
                    <a:pt x="328" y="502"/>
                    <a:pt x="362" y="529"/>
                    <a:pt x="377" y="507"/>
                  </a:cubicBezTo>
                  <a:cubicBezTo>
                    <a:pt x="392" y="485"/>
                    <a:pt x="384" y="402"/>
                    <a:pt x="397" y="375"/>
                  </a:cubicBezTo>
                  <a:cubicBezTo>
                    <a:pt x="410" y="348"/>
                    <a:pt x="440" y="332"/>
                    <a:pt x="453" y="343"/>
                  </a:cubicBezTo>
                  <a:cubicBezTo>
                    <a:pt x="466" y="354"/>
                    <a:pt x="468" y="404"/>
                    <a:pt x="477" y="439"/>
                  </a:cubicBezTo>
                  <a:cubicBezTo>
                    <a:pt x="486" y="474"/>
                    <a:pt x="466" y="536"/>
                    <a:pt x="509" y="555"/>
                  </a:cubicBezTo>
                  <a:cubicBezTo>
                    <a:pt x="552" y="574"/>
                    <a:pt x="686" y="572"/>
                    <a:pt x="733" y="551"/>
                  </a:cubicBezTo>
                  <a:cubicBezTo>
                    <a:pt x="780" y="530"/>
                    <a:pt x="788" y="458"/>
                    <a:pt x="789" y="431"/>
                  </a:cubicBezTo>
                  <a:cubicBezTo>
                    <a:pt x="790" y="404"/>
                    <a:pt x="756" y="408"/>
                    <a:pt x="737" y="387"/>
                  </a:cubicBezTo>
                  <a:cubicBezTo>
                    <a:pt x="718" y="366"/>
                    <a:pt x="687" y="341"/>
                    <a:pt x="677" y="303"/>
                  </a:cubicBezTo>
                  <a:close/>
                </a:path>
              </a:pathLst>
            </a:custGeom>
            <a:solidFill>
              <a:srgbClr val="FF6699"/>
            </a:solidFill>
            <a:ln w="22225" cap="flat" cmpd="sng">
              <a:solidFill>
                <a:schemeClr val="bg1"/>
              </a:solidFill>
              <a:prstDash val="solid"/>
              <a:round/>
              <a:headEnd/>
              <a:tailEnd/>
            </a:ln>
            <a:effectLst/>
          </p:spPr>
          <p:txBody>
            <a:bodyPr wrap="none" anchor="ctr"/>
            <a:lstStyle/>
            <a:p>
              <a:endParaRPr lang="en-US"/>
            </a:p>
          </p:txBody>
        </p:sp>
        <p:sp>
          <p:nvSpPr>
            <p:cNvPr id="171053" name="Freeform 45"/>
            <p:cNvSpPr>
              <a:spLocks/>
            </p:cNvSpPr>
            <p:nvPr/>
          </p:nvSpPr>
          <p:spPr bwMode="auto">
            <a:xfrm>
              <a:off x="934" y="1381"/>
              <a:ext cx="150" cy="245"/>
            </a:xfrm>
            <a:custGeom>
              <a:avLst/>
              <a:gdLst/>
              <a:ahLst/>
              <a:cxnLst>
                <a:cxn ang="0">
                  <a:pos x="2" y="59"/>
                </a:cxn>
                <a:cxn ang="0">
                  <a:pos x="72" y="18"/>
                </a:cxn>
                <a:cxn ang="0">
                  <a:pos x="146" y="167"/>
                </a:cxn>
                <a:cxn ang="0">
                  <a:pos x="50" y="227"/>
                </a:cxn>
                <a:cxn ang="0">
                  <a:pos x="2" y="59"/>
                </a:cxn>
              </a:cxnLst>
              <a:rect l="0" t="0" r="r" b="b"/>
              <a:pathLst>
                <a:path w="150" h="245">
                  <a:moveTo>
                    <a:pt x="2" y="59"/>
                  </a:moveTo>
                  <a:cubicBezTo>
                    <a:pt x="0" y="24"/>
                    <a:pt x="48" y="0"/>
                    <a:pt x="72" y="18"/>
                  </a:cubicBezTo>
                  <a:cubicBezTo>
                    <a:pt x="96" y="36"/>
                    <a:pt x="150" y="132"/>
                    <a:pt x="146" y="167"/>
                  </a:cubicBezTo>
                  <a:cubicBezTo>
                    <a:pt x="142" y="202"/>
                    <a:pt x="74" y="245"/>
                    <a:pt x="50" y="227"/>
                  </a:cubicBezTo>
                  <a:cubicBezTo>
                    <a:pt x="26" y="209"/>
                    <a:pt x="12" y="94"/>
                    <a:pt x="2" y="59"/>
                  </a:cubicBezTo>
                  <a:close/>
                </a:path>
              </a:pathLst>
            </a:custGeom>
            <a:solidFill>
              <a:srgbClr val="FF6699"/>
            </a:solidFill>
            <a:ln w="22225" cap="flat" cmpd="sng">
              <a:noFill/>
              <a:prstDash val="solid"/>
              <a:round/>
              <a:headEnd/>
              <a:tailEnd/>
            </a:ln>
            <a:effectLst/>
          </p:spPr>
          <p:txBody>
            <a:bodyPr wrap="none" anchor="ctr"/>
            <a:lstStyle/>
            <a:p>
              <a:endParaRPr lang="en-US"/>
            </a:p>
          </p:txBody>
        </p:sp>
        <p:sp>
          <p:nvSpPr>
            <p:cNvPr id="171054" name="Freeform 46"/>
            <p:cNvSpPr>
              <a:spLocks/>
            </p:cNvSpPr>
            <p:nvPr/>
          </p:nvSpPr>
          <p:spPr bwMode="auto">
            <a:xfrm>
              <a:off x="919" y="2512"/>
              <a:ext cx="160" cy="192"/>
            </a:xfrm>
            <a:custGeom>
              <a:avLst/>
              <a:gdLst/>
              <a:ahLst/>
              <a:cxnLst>
                <a:cxn ang="0">
                  <a:pos x="65" y="8"/>
                </a:cxn>
                <a:cxn ang="0">
                  <a:pos x="137" y="32"/>
                </a:cxn>
                <a:cxn ang="0">
                  <a:pos x="155" y="110"/>
                </a:cxn>
                <a:cxn ang="0">
                  <a:pos x="107" y="170"/>
                </a:cxn>
                <a:cxn ang="0">
                  <a:pos x="41" y="188"/>
                </a:cxn>
                <a:cxn ang="0">
                  <a:pos x="5" y="146"/>
                </a:cxn>
                <a:cxn ang="0">
                  <a:pos x="71" y="122"/>
                </a:cxn>
                <a:cxn ang="0">
                  <a:pos x="83" y="80"/>
                </a:cxn>
                <a:cxn ang="0">
                  <a:pos x="65" y="8"/>
                </a:cxn>
              </a:cxnLst>
              <a:rect l="0" t="0" r="r" b="b"/>
              <a:pathLst>
                <a:path w="160" h="192">
                  <a:moveTo>
                    <a:pt x="65" y="8"/>
                  </a:moveTo>
                  <a:cubicBezTo>
                    <a:pt x="74" y="0"/>
                    <a:pt x="122" y="15"/>
                    <a:pt x="137" y="32"/>
                  </a:cubicBezTo>
                  <a:cubicBezTo>
                    <a:pt x="152" y="49"/>
                    <a:pt x="160" y="87"/>
                    <a:pt x="155" y="110"/>
                  </a:cubicBezTo>
                  <a:cubicBezTo>
                    <a:pt x="150" y="133"/>
                    <a:pt x="126" y="157"/>
                    <a:pt x="107" y="170"/>
                  </a:cubicBezTo>
                  <a:cubicBezTo>
                    <a:pt x="88" y="183"/>
                    <a:pt x="58" y="192"/>
                    <a:pt x="41" y="188"/>
                  </a:cubicBezTo>
                  <a:cubicBezTo>
                    <a:pt x="24" y="184"/>
                    <a:pt x="0" y="157"/>
                    <a:pt x="5" y="146"/>
                  </a:cubicBezTo>
                  <a:cubicBezTo>
                    <a:pt x="10" y="135"/>
                    <a:pt x="58" y="133"/>
                    <a:pt x="71" y="122"/>
                  </a:cubicBezTo>
                  <a:cubicBezTo>
                    <a:pt x="84" y="111"/>
                    <a:pt x="79" y="98"/>
                    <a:pt x="83" y="80"/>
                  </a:cubicBezTo>
                  <a:cubicBezTo>
                    <a:pt x="87" y="62"/>
                    <a:pt x="56" y="16"/>
                    <a:pt x="65" y="8"/>
                  </a:cubicBezTo>
                  <a:close/>
                </a:path>
              </a:pathLst>
            </a:custGeom>
            <a:solidFill>
              <a:srgbClr val="FF6699"/>
            </a:solidFill>
            <a:ln w="22225" cap="flat" cmpd="sng">
              <a:noFill/>
              <a:prstDash val="solid"/>
              <a:round/>
              <a:headEnd/>
              <a:tailEnd/>
            </a:ln>
            <a:effectLst/>
          </p:spPr>
          <p:txBody>
            <a:bodyPr wrap="none" anchor="ctr"/>
            <a:lstStyle/>
            <a:p>
              <a:endParaRPr lang="en-US"/>
            </a:p>
          </p:txBody>
        </p:sp>
      </p:grpSp>
      <p:sp>
        <p:nvSpPr>
          <p:cNvPr id="171055" name="Freeform 47"/>
          <p:cNvSpPr>
            <a:spLocks/>
          </p:cNvSpPr>
          <p:nvPr/>
        </p:nvSpPr>
        <p:spPr bwMode="auto">
          <a:xfrm>
            <a:off x="2540000" y="3600450"/>
            <a:ext cx="755650" cy="685800"/>
          </a:xfrm>
          <a:custGeom>
            <a:avLst/>
            <a:gdLst/>
            <a:ahLst/>
            <a:cxnLst>
              <a:cxn ang="0">
                <a:pos x="476" y="0"/>
              </a:cxn>
              <a:cxn ang="0">
                <a:pos x="424" y="92"/>
              </a:cxn>
              <a:cxn ang="0">
                <a:pos x="344" y="196"/>
              </a:cxn>
              <a:cxn ang="0">
                <a:pos x="232" y="288"/>
              </a:cxn>
              <a:cxn ang="0">
                <a:pos x="112" y="376"/>
              </a:cxn>
              <a:cxn ang="0">
                <a:pos x="0" y="432"/>
              </a:cxn>
            </a:cxnLst>
            <a:rect l="0" t="0" r="r" b="b"/>
            <a:pathLst>
              <a:path w="476" h="432">
                <a:moveTo>
                  <a:pt x="476" y="0"/>
                </a:moveTo>
                <a:cubicBezTo>
                  <a:pt x="461" y="29"/>
                  <a:pt x="446" y="59"/>
                  <a:pt x="424" y="92"/>
                </a:cubicBezTo>
                <a:cubicBezTo>
                  <a:pt x="402" y="125"/>
                  <a:pt x="376" y="163"/>
                  <a:pt x="344" y="196"/>
                </a:cubicBezTo>
                <a:cubicBezTo>
                  <a:pt x="312" y="229"/>
                  <a:pt x="271" y="258"/>
                  <a:pt x="232" y="288"/>
                </a:cubicBezTo>
                <a:cubicBezTo>
                  <a:pt x="193" y="318"/>
                  <a:pt x="151" y="352"/>
                  <a:pt x="112" y="376"/>
                </a:cubicBezTo>
                <a:cubicBezTo>
                  <a:pt x="73" y="400"/>
                  <a:pt x="23" y="420"/>
                  <a:pt x="0" y="432"/>
                </a:cubicBezTo>
              </a:path>
            </a:pathLst>
          </a:custGeom>
          <a:noFill/>
          <a:ln w="22225" cap="flat" cmpd="sng">
            <a:solidFill>
              <a:schemeClr val="bg1"/>
            </a:solidFill>
            <a:prstDash val="sysDot"/>
            <a:round/>
            <a:headEnd type="none" w="med" len="med"/>
            <a:tailEnd type="none" w="med" len="med"/>
          </a:ln>
          <a:effectLst/>
        </p:spPr>
        <p:txBody>
          <a:bodyPr wrap="none" anchor="ctr"/>
          <a:lstStyle/>
          <a:p>
            <a:endParaRPr lang="en-US"/>
          </a:p>
        </p:txBody>
      </p:sp>
      <p:sp>
        <p:nvSpPr>
          <p:cNvPr id="171034" name="Line 26"/>
          <p:cNvSpPr>
            <a:spLocks noChangeShapeType="1"/>
          </p:cNvSpPr>
          <p:nvPr/>
        </p:nvSpPr>
        <p:spPr bwMode="auto">
          <a:xfrm>
            <a:off x="2697163" y="4021138"/>
            <a:ext cx="712787" cy="1063625"/>
          </a:xfrm>
          <a:prstGeom prst="line">
            <a:avLst/>
          </a:prstGeom>
          <a:noFill/>
          <a:ln w="22225">
            <a:solidFill>
              <a:schemeClr val="tx1"/>
            </a:solidFill>
            <a:round/>
            <a:headEnd type="oval" w="med" len="med"/>
            <a:tailEnd/>
          </a:ln>
          <a:effectLst/>
        </p:spPr>
        <p:txBody>
          <a:bodyPr wrap="none" anchor="ct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8" name="Text Box 89"/>
          <p:cNvSpPr txBox="1">
            <a:spLocks noChangeArrowheads="1"/>
          </p:cNvSpPr>
          <p:nvPr/>
        </p:nvSpPr>
        <p:spPr bwMode="auto">
          <a:xfrm>
            <a:off x="131763" y="3803650"/>
            <a:ext cx="446087" cy="396875"/>
          </a:xfrm>
          <a:prstGeom prst="rect">
            <a:avLst/>
          </a:prstGeom>
          <a:noFill/>
          <a:ln w="9525">
            <a:noFill/>
            <a:miter lim="800000"/>
            <a:headEnd/>
            <a:tailEnd/>
          </a:ln>
        </p:spPr>
        <p:txBody>
          <a:bodyPr wrap="none">
            <a:spAutoFit/>
          </a:bodyPr>
          <a:lstStyle/>
          <a:p>
            <a:pPr eaLnBrk="0" hangingPunct="0"/>
            <a:r>
              <a:rPr lang="en-US"/>
              <a:t>P</a:t>
            </a:r>
            <a:r>
              <a:rPr lang="en-US" i="1" baseline="-25000"/>
              <a:t>a</a:t>
            </a:r>
            <a:endParaRPr lang="en-US"/>
          </a:p>
        </p:txBody>
      </p:sp>
      <p:sp>
        <p:nvSpPr>
          <p:cNvPr id="125959" name="Text Box 90"/>
          <p:cNvSpPr txBox="1">
            <a:spLocks noChangeArrowheads="1"/>
          </p:cNvSpPr>
          <p:nvPr/>
        </p:nvSpPr>
        <p:spPr bwMode="auto">
          <a:xfrm>
            <a:off x="60325" y="4222750"/>
            <a:ext cx="479425" cy="304800"/>
          </a:xfrm>
          <a:prstGeom prst="rect">
            <a:avLst/>
          </a:prstGeom>
          <a:noFill/>
          <a:ln w="9525">
            <a:noFill/>
            <a:miter lim="800000"/>
            <a:headEnd/>
            <a:tailEnd/>
          </a:ln>
        </p:spPr>
        <p:txBody>
          <a:bodyPr wrap="none">
            <a:spAutoFit/>
          </a:bodyPr>
          <a:lstStyle/>
          <a:p>
            <a:pPr eaLnBrk="0" hangingPunct="0"/>
            <a:r>
              <a:rPr lang="en-US" sz="1400"/>
              <a:t>100</a:t>
            </a:r>
          </a:p>
        </p:txBody>
      </p:sp>
      <p:sp>
        <p:nvSpPr>
          <p:cNvPr id="127067" name="Text Box 91"/>
          <p:cNvSpPr txBox="1">
            <a:spLocks noChangeArrowheads="1"/>
          </p:cNvSpPr>
          <p:nvPr/>
        </p:nvSpPr>
        <p:spPr bwMode="auto">
          <a:xfrm>
            <a:off x="827584" y="1700808"/>
            <a:ext cx="3775842" cy="1077218"/>
          </a:xfrm>
          <a:prstGeom prst="rect">
            <a:avLst/>
          </a:prstGeom>
          <a:noFill/>
          <a:ln w="9525">
            <a:noFill/>
            <a:miter lim="800000"/>
            <a:headEnd/>
            <a:tailEnd/>
          </a:ln>
          <a:effectLst/>
        </p:spPr>
        <p:txBody>
          <a:bodyPr wrap="none">
            <a:spAutoFit/>
          </a:bodyPr>
          <a:lstStyle/>
          <a:p>
            <a:pPr algn="ctr">
              <a:defRPr/>
            </a:pPr>
            <a:r>
              <a:rPr lang="sr-Cyrl-RS" sz="2800" dirty="0">
                <a:effectLst>
                  <a:outerShdw blurRad="38100" dist="38100" dir="2700000" algn="tl">
                    <a:srgbClr val="FFFFFF"/>
                  </a:outerShdw>
                </a:effectLst>
              </a:rPr>
              <a:t>Субепикардне артерије</a:t>
            </a:r>
            <a:endParaRPr lang="nl-BE" sz="2800" dirty="0">
              <a:effectLst>
                <a:outerShdw blurRad="38100" dist="38100" dir="2700000" algn="tl">
                  <a:srgbClr val="FFFFFF"/>
                </a:outerShdw>
              </a:effectLst>
            </a:endParaRPr>
          </a:p>
          <a:p>
            <a:pPr algn="ctr">
              <a:defRPr/>
            </a:pPr>
            <a:r>
              <a:rPr lang="sr-Cyrl-RS" sz="1800" dirty="0">
                <a:effectLst>
                  <a:outerShdw blurRad="38100" dist="38100" dir="2700000" algn="tl">
                    <a:srgbClr val="FFFFFF"/>
                  </a:outerShdw>
                </a:effectLst>
              </a:rPr>
              <a:t>Спроводни крвни судови</a:t>
            </a:r>
            <a:endParaRPr lang="nl-BE" sz="1800" dirty="0">
              <a:effectLst>
                <a:outerShdw blurRad="38100" dist="38100" dir="2700000" algn="tl">
                  <a:srgbClr val="FFFFFF"/>
                </a:outerShdw>
              </a:effectLst>
            </a:endParaRPr>
          </a:p>
          <a:p>
            <a:pPr algn="ctr">
              <a:defRPr/>
            </a:pPr>
            <a:r>
              <a:rPr lang="sr-Cyrl-RS" sz="1800" dirty="0">
                <a:effectLst>
                  <a:outerShdw blurRad="38100" dist="38100" dir="2700000" algn="tl">
                    <a:srgbClr val="FFFFFF"/>
                  </a:outerShdw>
                </a:effectLst>
              </a:rPr>
              <a:t>Артерије</a:t>
            </a:r>
            <a:r>
              <a:rPr lang="nl-BE" sz="1800" dirty="0">
                <a:effectLst>
                  <a:outerShdw blurRad="38100" dist="38100" dir="2700000" algn="tl">
                    <a:srgbClr val="FFFFFF"/>
                  </a:outerShdw>
                </a:effectLst>
              </a:rPr>
              <a:t> &gt; </a:t>
            </a:r>
            <a:r>
              <a:rPr lang="sr-Cyrl-RS" dirty="0">
                <a:effectLst>
                  <a:outerShdw blurRad="38100" dist="38100" dir="2700000" algn="tl">
                    <a:srgbClr val="FFFFFF"/>
                  </a:outerShdw>
                </a:effectLst>
              </a:rPr>
              <a:t>40</a:t>
            </a:r>
            <a:r>
              <a:rPr lang="nl-BE" sz="1800" dirty="0">
                <a:effectLst>
                  <a:outerShdw blurRad="38100" dist="38100" dir="2700000" algn="tl">
                    <a:srgbClr val="FFFFFF"/>
                  </a:outerShdw>
                </a:effectLst>
              </a:rPr>
              <a:t>0 µ </a:t>
            </a:r>
            <a:endParaRPr lang="nl-NL" sz="1800" dirty="0">
              <a:effectLst>
                <a:outerShdw blurRad="38100" dist="38100" dir="2700000" algn="tl">
                  <a:srgbClr val="FFFFFF"/>
                </a:outerShdw>
              </a:effectLst>
            </a:endParaRPr>
          </a:p>
        </p:txBody>
      </p:sp>
      <p:sp>
        <p:nvSpPr>
          <p:cNvPr id="127068" name="Text Box 92"/>
          <p:cNvSpPr txBox="1">
            <a:spLocks noChangeArrowheads="1"/>
          </p:cNvSpPr>
          <p:nvPr/>
        </p:nvSpPr>
        <p:spPr bwMode="auto">
          <a:xfrm>
            <a:off x="5724128" y="1196752"/>
            <a:ext cx="3059107" cy="1077218"/>
          </a:xfrm>
          <a:prstGeom prst="rect">
            <a:avLst/>
          </a:prstGeom>
          <a:noFill/>
          <a:ln w="9525">
            <a:noFill/>
            <a:miter lim="800000"/>
            <a:headEnd/>
            <a:tailEnd/>
          </a:ln>
          <a:effectLst/>
        </p:spPr>
        <p:txBody>
          <a:bodyPr wrap="none">
            <a:spAutoFit/>
          </a:bodyPr>
          <a:lstStyle/>
          <a:p>
            <a:pPr algn="ctr">
              <a:defRPr/>
            </a:pPr>
            <a:r>
              <a:rPr lang="sr-Cyrl-RS" sz="2800" dirty="0">
                <a:effectLst>
                  <a:outerShdw blurRad="38100" dist="38100" dir="2700000" algn="tl">
                    <a:srgbClr val="FFFFFF"/>
                  </a:outerShdw>
                </a:effectLst>
              </a:rPr>
              <a:t>Микроваскулатура</a:t>
            </a:r>
            <a:endParaRPr lang="nl-BE" sz="2800" dirty="0">
              <a:effectLst>
                <a:outerShdw blurRad="38100" dist="38100" dir="2700000" algn="tl">
                  <a:srgbClr val="FFFFFF"/>
                </a:outerShdw>
              </a:effectLst>
            </a:endParaRPr>
          </a:p>
          <a:p>
            <a:pPr algn="ctr">
              <a:defRPr/>
            </a:pPr>
            <a:r>
              <a:rPr lang="sr-Cyrl-RS" dirty="0">
                <a:effectLst>
                  <a:outerShdw blurRad="38100" dist="38100" dir="2700000" algn="tl">
                    <a:srgbClr val="FFFFFF"/>
                  </a:outerShdw>
                </a:effectLst>
              </a:rPr>
              <a:t>Резистивни крвни судови</a:t>
            </a:r>
            <a:r>
              <a:rPr lang="nl-BE" sz="1800" dirty="0">
                <a:effectLst>
                  <a:outerShdw blurRad="38100" dist="38100" dir="2700000" algn="tl">
                    <a:srgbClr val="FFFFFF"/>
                  </a:outerShdw>
                </a:effectLst>
              </a:rPr>
              <a:t> </a:t>
            </a:r>
          </a:p>
          <a:p>
            <a:pPr algn="ctr">
              <a:defRPr/>
            </a:pPr>
            <a:r>
              <a:rPr lang="sr-Cyrl-RS" dirty="0">
                <a:effectLst>
                  <a:outerShdw blurRad="38100" dist="38100" dir="2700000" algn="tl">
                    <a:srgbClr val="FFFFFF"/>
                  </a:outerShdw>
                </a:effectLst>
              </a:rPr>
              <a:t>Артерије</a:t>
            </a:r>
            <a:r>
              <a:rPr lang="nl-BE" sz="1800" dirty="0">
                <a:effectLst>
                  <a:outerShdw blurRad="38100" dist="38100" dir="2700000" algn="tl">
                    <a:srgbClr val="FFFFFF"/>
                  </a:outerShdw>
                </a:effectLst>
              </a:rPr>
              <a:t> &lt; </a:t>
            </a:r>
            <a:r>
              <a:rPr lang="sr-Cyrl-RS" dirty="0">
                <a:effectLst>
                  <a:outerShdw blurRad="38100" dist="38100" dir="2700000" algn="tl">
                    <a:srgbClr val="FFFFFF"/>
                  </a:outerShdw>
                </a:effectLst>
              </a:rPr>
              <a:t>40</a:t>
            </a:r>
            <a:r>
              <a:rPr lang="nl-BE" sz="1800" dirty="0">
                <a:effectLst>
                  <a:outerShdw blurRad="38100" dist="38100" dir="2700000" algn="tl">
                    <a:srgbClr val="FFFFFF"/>
                  </a:outerShdw>
                </a:effectLst>
              </a:rPr>
              <a:t>0 µ </a:t>
            </a:r>
            <a:endParaRPr lang="nl-NL" sz="1800" dirty="0">
              <a:effectLst>
                <a:outerShdw blurRad="38100" dist="38100" dir="2700000" algn="tl">
                  <a:srgbClr val="FFFFFF"/>
                </a:outerShdw>
              </a:effectLst>
            </a:endParaRPr>
          </a:p>
        </p:txBody>
      </p:sp>
      <p:grpSp>
        <p:nvGrpSpPr>
          <p:cNvPr id="2" name="Group 13"/>
          <p:cNvGrpSpPr/>
          <p:nvPr/>
        </p:nvGrpSpPr>
        <p:grpSpPr>
          <a:xfrm>
            <a:off x="762000" y="2247900"/>
            <a:ext cx="8277225" cy="3924300"/>
            <a:chOff x="538163" y="2247900"/>
            <a:chExt cx="8653462" cy="3810000"/>
          </a:xfrm>
        </p:grpSpPr>
        <p:sp>
          <p:nvSpPr>
            <p:cNvPr id="125954" name="Freeform 85"/>
            <p:cNvSpPr>
              <a:spLocks/>
            </p:cNvSpPr>
            <p:nvPr/>
          </p:nvSpPr>
          <p:spPr bwMode="auto">
            <a:xfrm>
              <a:off x="558800" y="2247900"/>
              <a:ext cx="5662613" cy="1985963"/>
            </a:xfrm>
            <a:custGeom>
              <a:avLst/>
              <a:gdLst>
                <a:gd name="T0" fmla="*/ 0 w 4795"/>
                <a:gd name="T1" fmla="*/ 446 h 1299"/>
                <a:gd name="T2" fmla="*/ 2992 w 4795"/>
                <a:gd name="T3" fmla="*/ 449 h 1299"/>
                <a:gd name="T4" fmla="*/ 4774 w 4795"/>
                <a:gd name="T5" fmla="*/ 0 h 1299"/>
                <a:gd name="T6" fmla="*/ 4771 w 4795"/>
                <a:gd name="T7" fmla="*/ 63 h 1299"/>
                <a:gd name="T8" fmla="*/ 4423 w 4795"/>
                <a:gd name="T9" fmla="*/ 159 h 1299"/>
                <a:gd name="T10" fmla="*/ 4777 w 4795"/>
                <a:gd name="T11" fmla="*/ 183 h 1299"/>
                <a:gd name="T12" fmla="*/ 4783 w 4795"/>
                <a:gd name="T13" fmla="*/ 258 h 1299"/>
                <a:gd name="T14" fmla="*/ 4387 w 4795"/>
                <a:gd name="T15" fmla="*/ 225 h 1299"/>
                <a:gd name="T16" fmla="*/ 2985 w 4795"/>
                <a:gd name="T17" fmla="*/ 569 h 1299"/>
                <a:gd name="T18" fmla="*/ 4326 w 4795"/>
                <a:gd name="T19" fmla="*/ 569 h 1299"/>
                <a:gd name="T20" fmla="*/ 4783 w 4795"/>
                <a:gd name="T21" fmla="*/ 386 h 1299"/>
                <a:gd name="T22" fmla="*/ 4783 w 4795"/>
                <a:gd name="T23" fmla="*/ 459 h 1299"/>
                <a:gd name="T24" fmla="*/ 4363 w 4795"/>
                <a:gd name="T25" fmla="*/ 627 h 1299"/>
                <a:gd name="T26" fmla="*/ 4783 w 4795"/>
                <a:gd name="T27" fmla="*/ 635 h 1299"/>
                <a:gd name="T28" fmla="*/ 4783 w 4795"/>
                <a:gd name="T29" fmla="*/ 669 h 1299"/>
                <a:gd name="T30" fmla="*/ 4417 w 4795"/>
                <a:gd name="T31" fmla="*/ 675 h 1299"/>
                <a:gd name="T32" fmla="*/ 4423 w 4795"/>
                <a:gd name="T33" fmla="*/ 711 h 1299"/>
                <a:gd name="T34" fmla="*/ 4777 w 4795"/>
                <a:gd name="T35" fmla="*/ 777 h 1299"/>
                <a:gd name="T36" fmla="*/ 4777 w 4795"/>
                <a:gd name="T37" fmla="*/ 819 h 1299"/>
                <a:gd name="T38" fmla="*/ 4417 w 4795"/>
                <a:gd name="T39" fmla="*/ 765 h 1299"/>
                <a:gd name="T40" fmla="*/ 4777 w 4795"/>
                <a:gd name="T41" fmla="*/ 915 h 1299"/>
                <a:gd name="T42" fmla="*/ 4783 w 4795"/>
                <a:gd name="T43" fmla="*/ 969 h 1299"/>
                <a:gd name="T44" fmla="*/ 4309 w 4795"/>
                <a:gd name="T45" fmla="*/ 759 h 1299"/>
                <a:gd name="T46" fmla="*/ 2962 w 4795"/>
                <a:gd name="T47" fmla="*/ 758 h 1299"/>
                <a:gd name="T48" fmla="*/ 4357 w 4795"/>
                <a:gd name="T49" fmla="*/ 1095 h 1299"/>
                <a:gd name="T50" fmla="*/ 4795 w 4795"/>
                <a:gd name="T51" fmla="*/ 1095 h 1299"/>
                <a:gd name="T52" fmla="*/ 4792 w 4795"/>
                <a:gd name="T53" fmla="*/ 1149 h 1299"/>
                <a:gd name="T54" fmla="*/ 4355 w 4795"/>
                <a:gd name="T55" fmla="*/ 1149 h 1299"/>
                <a:gd name="T56" fmla="*/ 4789 w 4795"/>
                <a:gd name="T57" fmla="*/ 1233 h 1299"/>
                <a:gd name="T58" fmla="*/ 4789 w 4795"/>
                <a:gd name="T59" fmla="*/ 1299 h 1299"/>
                <a:gd name="T60" fmla="*/ 2992 w 4795"/>
                <a:gd name="T61" fmla="*/ 890 h 1299"/>
                <a:gd name="T62" fmla="*/ 0 w 4795"/>
                <a:gd name="T63" fmla="*/ 883 h 1299"/>
                <a:gd name="T64" fmla="*/ 0 w 4795"/>
                <a:gd name="T65" fmla="*/ 446 h 12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95"/>
                <a:gd name="T100" fmla="*/ 0 h 1299"/>
                <a:gd name="T101" fmla="*/ 4795 w 4795"/>
                <a:gd name="T102" fmla="*/ 1299 h 12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95" h="1299">
                  <a:moveTo>
                    <a:pt x="0" y="446"/>
                  </a:moveTo>
                  <a:lnTo>
                    <a:pt x="2992" y="449"/>
                  </a:lnTo>
                  <a:lnTo>
                    <a:pt x="4774" y="0"/>
                  </a:lnTo>
                  <a:lnTo>
                    <a:pt x="4771" y="63"/>
                  </a:lnTo>
                  <a:lnTo>
                    <a:pt x="4423" y="159"/>
                  </a:lnTo>
                  <a:lnTo>
                    <a:pt x="4777" y="183"/>
                  </a:lnTo>
                  <a:lnTo>
                    <a:pt x="4783" y="258"/>
                  </a:lnTo>
                  <a:lnTo>
                    <a:pt x="4387" y="225"/>
                  </a:lnTo>
                  <a:lnTo>
                    <a:pt x="2985" y="569"/>
                  </a:lnTo>
                  <a:lnTo>
                    <a:pt x="4326" y="569"/>
                  </a:lnTo>
                  <a:lnTo>
                    <a:pt x="4783" y="386"/>
                  </a:lnTo>
                  <a:lnTo>
                    <a:pt x="4783" y="459"/>
                  </a:lnTo>
                  <a:lnTo>
                    <a:pt x="4363" y="627"/>
                  </a:lnTo>
                  <a:lnTo>
                    <a:pt x="4783" y="635"/>
                  </a:lnTo>
                  <a:lnTo>
                    <a:pt x="4783" y="669"/>
                  </a:lnTo>
                  <a:lnTo>
                    <a:pt x="4417" y="675"/>
                  </a:lnTo>
                  <a:lnTo>
                    <a:pt x="4423" y="711"/>
                  </a:lnTo>
                  <a:lnTo>
                    <a:pt x="4777" y="777"/>
                  </a:lnTo>
                  <a:lnTo>
                    <a:pt x="4777" y="819"/>
                  </a:lnTo>
                  <a:lnTo>
                    <a:pt x="4417" y="765"/>
                  </a:lnTo>
                  <a:lnTo>
                    <a:pt x="4777" y="915"/>
                  </a:lnTo>
                  <a:lnTo>
                    <a:pt x="4783" y="969"/>
                  </a:lnTo>
                  <a:lnTo>
                    <a:pt x="4309" y="759"/>
                  </a:lnTo>
                  <a:lnTo>
                    <a:pt x="2962" y="758"/>
                  </a:lnTo>
                  <a:lnTo>
                    <a:pt x="4357" y="1095"/>
                  </a:lnTo>
                  <a:lnTo>
                    <a:pt x="4795" y="1095"/>
                  </a:lnTo>
                  <a:lnTo>
                    <a:pt x="4792" y="1149"/>
                  </a:lnTo>
                  <a:lnTo>
                    <a:pt x="4355" y="1149"/>
                  </a:lnTo>
                  <a:lnTo>
                    <a:pt x="4789" y="1233"/>
                  </a:lnTo>
                  <a:lnTo>
                    <a:pt x="4789" y="1299"/>
                  </a:lnTo>
                  <a:lnTo>
                    <a:pt x="2992" y="890"/>
                  </a:lnTo>
                  <a:lnTo>
                    <a:pt x="0" y="883"/>
                  </a:lnTo>
                  <a:lnTo>
                    <a:pt x="0" y="446"/>
                  </a:lnTo>
                  <a:close/>
                </a:path>
              </a:pathLst>
            </a:custGeom>
            <a:solidFill>
              <a:srgbClr val="315575"/>
            </a:solidFill>
            <a:ln w="9525">
              <a:solidFill>
                <a:schemeClr val="tx1"/>
              </a:solidFill>
              <a:round/>
              <a:headEnd/>
              <a:tailEnd/>
            </a:ln>
          </p:spPr>
          <p:txBody>
            <a:bodyPr wrap="none" anchor="ctr"/>
            <a:lstStyle/>
            <a:p>
              <a:pPr algn="r"/>
              <a:endParaRPr lang="nl-NL" sz="2400" b="0"/>
            </a:p>
          </p:txBody>
        </p:sp>
        <p:sp>
          <p:nvSpPr>
            <p:cNvPr id="125955" name="Rectangle 86"/>
            <p:cNvSpPr>
              <a:spLocks noChangeArrowheads="1"/>
            </p:cNvSpPr>
            <p:nvPr/>
          </p:nvSpPr>
          <p:spPr bwMode="auto">
            <a:xfrm>
              <a:off x="539750" y="4346575"/>
              <a:ext cx="5692775" cy="1701800"/>
            </a:xfrm>
            <a:prstGeom prst="rect">
              <a:avLst/>
            </a:prstGeom>
            <a:solidFill>
              <a:srgbClr val="315575"/>
            </a:solidFill>
            <a:ln w="12700">
              <a:noFill/>
              <a:miter lim="800000"/>
              <a:headEnd/>
              <a:tailEnd/>
            </a:ln>
          </p:spPr>
          <p:txBody>
            <a:bodyPr wrap="none" anchor="ctr"/>
            <a:lstStyle/>
            <a:p>
              <a:pPr algn="r"/>
              <a:endParaRPr lang="nl-NL" sz="2400" b="0"/>
            </a:p>
          </p:txBody>
        </p:sp>
        <p:sp>
          <p:nvSpPr>
            <p:cNvPr id="125956" name="Freeform 87"/>
            <p:cNvSpPr>
              <a:spLocks/>
            </p:cNvSpPr>
            <p:nvPr/>
          </p:nvSpPr>
          <p:spPr bwMode="auto">
            <a:xfrm>
              <a:off x="6230938" y="4344988"/>
              <a:ext cx="2778125" cy="1712912"/>
            </a:xfrm>
            <a:custGeom>
              <a:avLst/>
              <a:gdLst>
                <a:gd name="T0" fmla="*/ 0 w 1968"/>
                <a:gd name="T1" fmla="*/ 0 h 1248"/>
                <a:gd name="T2" fmla="*/ 744 w 1968"/>
                <a:gd name="T3" fmla="*/ 441 h 1248"/>
                <a:gd name="T4" fmla="*/ 1267 w 1968"/>
                <a:gd name="T5" fmla="*/ 998 h 1248"/>
                <a:gd name="T6" fmla="*/ 1610 w 1968"/>
                <a:gd name="T7" fmla="*/ 1109 h 1248"/>
                <a:gd name="T8" fmla="*/ 1968 w 1968"/>
                <a:gd name="T9" fmla="*/ 1153 h 1248"/>
                <a:gd name="T10" fmla="*/ 1968 w 1968"/>
                <a:gd name="T11" fmla="*/ 1248 h 1248"/>
                <a:gd name="T12" fmla="*/ 0 w 1968"/>
                <a:gd name="T13" fmla="*/ 1247 h 1248"/>
                <a:gd name="T14" fmla="*/ 0 w 1968"/>
                <a:gd name="T15" fmla="*/ 0 h 1248"/>
                <a:gd name="T16" fmla="*/ 0 60000 65536"/>
                <a:gd name="T17" fmla="*/ 0 60000 65536"/>
                <a:gd name="T18" fmla="*/ 0 60000 65536"/>
                <a:gd name="T19" fmla="*/ 0 60000 65536"/>
                <a:gd name="T20" fmla="*/ 0 60000 65536"/>
                <a:gd name="T21" fmla="*/ 0 60000 65536"/>
                <a:gd name="T22" fmla="*/ 0 60000 65536"/>
                <a:gd name="T23" fmla="*/ 0 60000 65536"/>
                <a:gd name="T24" fmla="*/ 0 w 1968"/>
                <a:gd name="T25" fmla="*/ 0 h 1248"/>
                <a:gd name="T26" fmla="*/ 1968 w 1968"/>
                <a:gd name="T27" fmla="*/ 1248 h 12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68" h="1248">
                  <a:moveTo>
                    <a:pt x="0" y="0"/>
                  </a:moveTo>
                  <a:lnTo>
                    <a:pt x="744" y="441"/>
                  </a:lnTo>
                  <a:lnTo>
                    <a:pt x="1267" y="998"/>
                  </a:lnTo>
                  <a:lnTo>
                    <a:pt x="1610" y="1109"/>
                  </a:lnTo>
                  <a:lnTo>
                    <a:pt x="1968" y="1153"/>
                  </a:lnTo>
                  <a:lnTo>
                    <a:pt x="1968" y="1248"/>
                  </a:lnTo>
                  <a:lnTo>
                    <a:pt x="0" y="1247"/>
                  </a:lnTo>
                  <a:lnTo>
                    <a:pt x="0" y="0"/>
                  </a:lnTo>
                  <a:close/>
                </a:path>
              </a:pathLst>
            </a:custGeom>
            <a:gradFill rotWithShape="0">
              <a:gsLst>
                <a:gs pos="0">
                  <a:srgbClr val="FF3300"/>
                </a:gs>
                <a:gs pos="100000">
                  <a:srgbClr val="390B00"/>
                </a:gs>
              </a:gsLst>
              <a:lin ang="0" scaled="1"/>
            </a:gradFill>
            <a:ln w="9525">
              <a:noFill/>
              <a:round/>
              <a:headEnd/>
              <a:tailEnd/>
            </a:ln>
          </p:spPr>
          <p:txBody>
            <a:bodyPr wrap="none" anchor="ctr"/>
            <a:lstStyle/>
            <a:p>
              <a:pPr algn="r"/>
              <a:endParaRPr lang="nl-NL" sz="2400" b="0"/>
            </a:p>
          </p:txBody>
        </p:sp>
        <p:sp>
          <p:nvSpPr>
            <p:cNvPr id="125957" name="Freeform 88"/>
            <p:cNvSpPr>
              <a:spLocks/>
            </p:cNvSpPr>
            <p:nvPr/>
          </p:nvSpPr>
          <p:spPr bwMode="auto">
            <a:xfrm>
              <a:off x="538163" y="3883025"/>
              <a:ext cx="8461375" cy="2174875"/>
            </a:xfrm>
            <a:custGeom>
              <a:avLst/>
              <a:gdLst>
                <a:gd name="T0" fmla="*/ 0 w 6096"/>
                <a:gd name="T1" fmla="*/ 0 h 1344"/>
                <a:gd name="T2" fmla="*/ 0 w 6096"/>
                <a:gd name="T3" fmla="*/ 1344 h 1344"/>
                <a:gd name="T4" fmla="*/ 6096 w 6096"/>
                <a:gd name="T5" fmla="*/ 1344 h 1344"/>
                <a:gd name="T6" fmla="*/ 0 60000 65536"/>
                <a:gd name="T7" fmla="*/ 0 60000 65536"/>
                <a:gd name="T8" fmla="*/ 0 60000 65536"/>
                <a:gd name="T9" fmla="*/ 0 w 6096"/>
                <a:gd name="T10" fmla="*/ 0 h 1344"/>
                <a:gd name="T11" fmla="*/ 6096 w 6096"/>
                <a:gd name="T12" fmla="*/ 1344 h 1344"/>
              </a:gdLst>
              <a:ahLst/>
              <a:cxnLst>
                <a:cxn ang="T6">
                  <a:pos x="T0" y="T1"/>
                </a:cxn>
                <a:cxn ang="T7">
                  <a:pos x="T2" y="T3"/>
                </a:cxn>
                <a:cxn ang="T8">
                  <a:pos x="T4" y="T5"/>
                </a:cxn>
              </a:cxnLst>
              <a:rect l="T9" t="T10" r="T11" b="T12"/>
              <a:pathLst>
                <a:path w="6096" h="1344">
                  <a:moveTo>
                    <a:pt x="0" y="0"/>
                  </a:moveTo>
                  <a:lnTo>
                    <a:pt x="0" y="1344"/>
                  </a:lnTo>
                  <a:lnTo>
                    <a:pt x="6096" y="1344"/>
                  </a:lnTo>
                </a:path>
              </a:pathLst>
            </a:custGeom>
            <a:noFill/>
            <a:ln w="19050">
              <a:solidFill>
                <a:srgbClr val="1C1C1C"/>
              </a:solidFill>
              <a:round/>
              <a:headEnd/>
              <a:tailEnd/>
            </a:ln>
          </p:spPr>
          <p:txBody>
            <a:bodyPr wrap="none" anchor="ctr"/>
            <a:lstStyle/>
            <a:p>
              <a:pPr algn="r"/>
              <a:endParaRPr lang="nl-NL" sz="2400" b="0"/>
            </a:p>
          </p:txBody>
        </p:sp>
        <p:grpSp>
          <p:nvGrpSpPr>
            <p:cNvPr id="3" name="Group 93"/>
            <p:cNvGrpSpPr>
              <a:grpSpLocks/>
            </p:cNvGrpSpPr>
            <p:nvPr/>
          </p:nvGrpSpPr>
          <p:grpSpPr bwMode="auto">
            <a:xfrm>
              <a:off x="6000750" y="2249488"/>
              <a:ext cx="3190875" cy="1982787"/>
              <a:chOff x="4908" y="1249"/>
              <a:chExt cx="894" cy="1249"/>
            </a:xfrm>
          </p:grpSpPr>
          <p:sp>
            <p:nvSpPr>
              <p:cNvPr id="125963" name="Freeform 94"/>
              <p:cNvSpPr>
                <a:spLocks/>
              </p:cNvSpPr>
              <p:nvPr/>
            </p:nvSpPr>
            <p:spPr bwMode="auto">
              <a:xfrm rot="-5400000">
                <a:off x="5026" y="1721"/>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wrap="none" anchor="ctr"/>
              <a:lstStyle/>
              <a:p>
                <a:pPr algn="r"/>
                <a:endParaRPr lang="nl-NL" sz="2400" b="0"/>
              </a:p>
            </p:txBody>
          </p:sp>
          <p:sp>
            <p:nvSpPr>
              <p:cNvPr id="125964" name="Freeform 95"/>
              <p:cNvSpPr>
                <a:spLocks/>
              </p:cNvSpPr>
              <p:nvPr/>
            </p:nvSpPr>
            <p:spPr bwMode="auto">
              <a:xfrm rot="16200000" flipH="1">
                <a:off x="5009" y="1148"/>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wrap="none" anchor="ctr"/>
              <a:lstStyle/>
              <a:p>
                <a:pPr algn="r"/>
                <a:endParaRPr lang="nl-NL" sz="2400" b="0"/>
              </a:p>
            </p:txBody>
          </p:sp>
        </p:grpSp>
      </p:grpSp>
      <p:sp>
        <p:nvSpPr>
          <p:cNvPr id="15" name="TextBox 14"/>
          <p:cNvSpPr txBox="1"/>
          <p:nvPr/>
        </p:nvSpPr>
        <p:spPr>
          <a:xfrm>
            <a:off x="5868144" y="836712"/>
            <a:ext cx="2824043" cy="369332"/>
          </a:xfrm>
          <a:prstGeom prst="rect">
            <a:avLst/>
          </a:prstGeom>
          <a:noFill/>
        </p:spPr>
        <p:txBody>
          <a:bodyPr wrap="none" rtlCol="0">
            <a:spAutoFit/>
          </a:bodyPr>
          <a:lstStyle/>
          <a:p>
            <a:pPr>
              <a:spcBef>
                <a:spcPct val="50000"/>
              </a:spcBef>
            </a:pPr>
            <a:r>
              <a:rPr lang="sr-Cyrl-RS" b="1" dirty="0"/>
              <a:t>Поазејев</a:t>
            </a:r>
            <a:r>
              <a:rPr lang="en-US" b="1" dirty="0"/>
              <a:t> </a:t>
            </a:r>
            <a:r>
              <a:rPr lang="sr-Cyrl-RS" b="1" dirty="0"/>
              <a:t>закон</a:t>
            </a:r>
            <a:r>
              <a:rPr lang="en-US" b="1" dirty="0"/>
              <a:t>      R = </a:t>
            </a:r>
            <a:r>
              <a:rPr lang="en-US" b="1" dirty="0" err="1"/>
              <a:t>L</a:t>
            </a:r>
            <a:r>
              <a:rPr lang="en-US" b="1" dirty="0" err="1">
                <a:latin typeface="Symbol" pitchFamily="18" charset="2"/>
              </a:rPr>
              <a:t>h</a:t>
            </a:r>
            <a:r>
              <a:rPr lang="en-US" b="1" dirty="0">
                <a:latin typeface="Symbol" pitchFamily="18" charset="2"/>
              </a:rPr>
              <a:t>/</a:t>
            </a:r>
            <a:r>
              <a:rPr lang="en-US" b="1" dirty="0"/>
              <a:t>r</a:t>
            </a:r>
            <a:r>
              <a:rPr lang="en-US" b="1" baseline="66000" dirty="0"/>
              <a:t>4</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57" name="Freeform 85"/>
          <p:cNvSpPr>
            <a:spLocks/>
          </p:cNvSpPr>
          <p:nvPr/>
        </p:nvSpPr>
        <p:spPr bwMode="auto">
          <a:xfrm>
            <a:off x="558800" y="2262188"/>
            <a:ext cx="5662613" cy="1985962"/>
          </a:xfrm>
          <a:custGeom>
            <a:avLst/>
            <a:gdLst>
              <a:gd name="T0" fmla="*/ 0 w 4795"/>
              <a:gd name="T1" fmla="*/ 446 h 1299"/>
              <a:gd name="T2" fmla="*/ 2992 w 4795"/>
              <a:gd name="T3" fmla="*/ 449 h 1299"/>
              <a:gd name="T4" fmla="*/ 4774 w 4795"/>
              <a:gd name="T5" fmla="*/ 0 h 1299"/>
              <a:gd name="T6" fmla="*/ 4771 w 4795"/>
              <a:gd name="T7" fmla="*/ 63 h 1299"/>
              <a:gd name="T8" fmla="*/ 4423 w 4795"/>
              <a:gd name="T9" fmla="*/ 159 h 1299"/>
              <a:gd name="T10" fmla="*/ 4777 w 4795"/>
              <a:gd name="T11" fmla="*/ 183 h 1299"/>
              <a:gd name="T12" fmla="*/ 4783 w 4795"/>
              <a:gd name="T13" fmla="*/ 258 h 1299"/>
              <a:gd name="T14" fmla="*/ 4387 w 4795"/>
              <a:gd name="T15" fmla="*/ 225 h 1299"/>
              <a:gd name="T16" fmla="*/ 2985 w 4795"/>
              <a:gd name="T17" fmla="*/ 569 h 1299"/>
              <a:gd name="T18" fmla="*/ 4326 w 4795"/>
              <a:gd name="T19" fmla="*/ 569 h 1299"/>
              <a:gd name="T20" fmla="*/ 4783 w 4795"/>
              <a:gd name="T21" fmla="*/ 386 h 1299"/>
              <a:gd name="T22" fmla="*/ 4783 w 4795"/>
              <a:gd name="T23" fmla="*/ 459 h 1299"/>
              <a:gd name="T24" fmla="*/ 4363 w 4795"/>
              <a:gd name="T25" fmla="*/ 627 h 1299"/>
              <a:gd name="T26" fmla="*/ 4783 w 4795"/>
              <a:gd name="T27" fmla="*/ 635 h 1299"/>
              <a:gd name="T28" fmla="*/ 4783 w 4795"/>
              <a:gd name="T29" fmla="*/ 669 h 1299"/>
              <a:gd name="T30" fmla="*/ 4417 w 4795"/>
              <a:gd name="T31" fmla="*/ 675 h 1299"/>
              <a:gd name="T32" fmla="*/ 4423 w 4795"/>
              <a:gd name="T33" fmla="*/ 711 h 1299"/>
              <a:gd name="T34" fmla="*/ 4777 w 4795"/>
              <a:gd name="T35" fmla="*/ 777 h 1299"/>
              <a:gd name="T36" fmla="*/ 4777 w 4795"/>
              <a:gd name="T37" fmla="*/ 819 h 1299"/>
              <a:gd name="T38" fmla="*/ 4417 w 4795"/>
              <a:gd name="T39" fmla="*/ 765 h 1299"/>
              <a:gd name="T40" fmla="*/ 4777 w 4795"/>
              <a:gd name="T41" fmla="*/ 915 h 1299"/>
              <a:gd name="T42" fmla="*/ 4783 w 4795"/>
              <a:gd name="T43" fmla="*/ 969 h 1299"/>
              <a:gd name="T44" fmla="*/ 4309 w 4795"/>
              <a:gd name="T45" fmla="*/ 759 h 1299"/>
              <a:gd name="T46" fmla="*/ 2962 w 4795"/>
              <a:gd name="T47" fmla="*/ 758 h 1299"/>
              <a:gd name="T48" fmla="*/ 4357 w 4795"/>
              <a:gd name="T49" fmla="*/ 1095 h 1299"/>
              <a:gd name="T50" fmla="*/ 4795 w 4795"/>
              <a:gd name="T51" fmla="*/ 1095 h 1299"/>
              <a:gd name="T52" fmla="*/ 4792 w 4795"/>
              <a:gd name="T53" fmla="*/ 1149 h 1299"/>
              <a:gd name="T54" fmla="*/ 4355 w 4795"/>
              <a:gd name="T55" fmla="*/ 1149 h 1299"/>
              <a:gd name="T56" fmla="*/ 4789 w 4795"/>
              <a:gd name="T57" fmla="*/ 1233 h 1299"/>
              <a:gd name="T58" fmla="*/ 4789 w 4795"/>
              <a:gd name="T59" fmla="*/ 1299 h 1299"/>
              <a:gd name="T60" fmla="*/ 2992 w 4795"/>
              <a:gd name="T61" fmla="*/ 890 h 1299"/>
              <a:gd name="T62" fmla="*/ 0 w 4795"/>
              <a:gd name="T63" fmla="*/ 883 h 1299"/>
              <a:gd name="T64" fmla="*/ 0 w 4795"/>
              <a:gd name="T65" fmla="*/ 446 h 12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95"/>
              <a:gd name="T100" fmla="*/ 0 h 1299"/>
              <a:gd name="T101" fmla="*/ 4795 w 4795"/>
              <a:gd name="T102" fmla="*/ 1299 h 12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95" h="1299">
                <a:moveTo>
                  <a:pt x="0" y="446"/>
                </a:moveTo>
                <a:lnTo>
                  <a:pt x="2992" y="449"/>
                </a:lnTo>
                <a:lnTo>
                  <a:pt x="4774" y="0"/>
                </a:lnTo>
                <a:lnTo>
                  <a:pt x="4771" y="63"/>
                </a:lnTo>
                <a:lnTo>
                  <a:pt x="4423" y="159"/>
                </a:lnTo>
                <a:lnTo>
                  <a:pt x="4777" y="183"/>
                </a:lnTo>
                <a:lnTo>
                  <a:pt x="4783" y="258"/>
                </a:lnTo>
                <a:lnTo>
                  <a:pt x="4387" y="225"/>
                </a:lnTo>
                <a:lnTo>
                  <a:pt x="2985" y="569"/>
                </a:lnTo>
                <a:lnTo>
                  <a:pt x="4326" y="569"/>
                </a:lnTo>
                <a:lnTo>
                  <a:pt x="4783" y="386"/>
                </a:lnTo>
                <a:lnTo>
                  <a:pt x="4783" y="459"/>
                </a:lnTo>
                <a:lnTo>
                  <a:pt x="4363" y="627"/>
                </a:lnTo>
                <a:lnTo>
                  <a:pt x="4783" y="635"/>
                </a:lnTo>
                <a:lnTo>
                  <a:pt x="4783" y="669"/>
                </a:lnTo>
                <a:lnTo>
                  <a:pt x="4417" y="675"/>
                </a:lnTo>
                <a:lnTo>
                  <a:pt x="4423" y="711"/>
                </a:lnTo>
                <a:lnTo>
                  <a:pt x="4777" y="777"/>
                </a:lnTo>
                <a:lnTo>
                  <a:pt x="4777" y="819"/>
                </a:lnTo>
                <a:lnTo>
                  <a:pt x="4417" y="765"/>
                </a:lnTo>
                <a:lnTo>
                  <a:pt x="4777" y="915"/>
                </a:lnTo>
                <a:lnTo>
                  <a:pt x="4783" y="969"/>
                </a:lnTo>
                <a:lnTo>
                  <a:pt x="4309" y="759"/>
                </a:lnTo>
                <a:lnTo>
                  <a:pt x="2962" y="758"/>
                </a:lnTo>
                <a:lnTo>
                  <a:pt x="4357" y="1095"/>
                </a:lnTo>
                <a:lnTo>
                  <a:pt x="4795" y="1095"/>
                </a:lnTo>
                <a:lnTo>
                  <a:pt x="4792" y="1149"/>
                </a:lnTo>
                <a:lnTo>
                  <a:pt x="4355" y="1149"/>
                </a:lnTo>
                <a:lnTo>
                  <a:pt x="4789" y="1233"/>
                </a:lnTo>
                <a:lnTo>
                  <a:pt x="4789" y="1299"/>
                </a:lnTo>
                <a:lnTo>
                  <a:pt x="2992" y="890"/>
                </a:lnTo>
                <a:lnTo>
                  <a:pt x="0" y="883"/>
                </a:lnTo>
                <a:lnTo>
                  <a:pt x="0" y="446"/>
                </a:lnTo>
                <a:close/>
              </a:path>
            </a:pathLst>
          </a:custGeom>
          <a:solidFill>
            <a:srgbClr val="315575"/>
          </a:solidFill>
          <a:ln w="9525">
            <a:solidFill>
              <a:schemeClr val="tx1"/>
            </a:solidFill>
            <a:round/>
            <a:headEnd/>
            <a:tailEnd/>
          </a:ln>
        </p:spPr>
        <p:txBody>
          <a:bodyPr wrap="none" anchor="ctr"/>
          <a:lstStyle/>
          <a:p>
            <a:pPr algn="r"/>
            <a:endParaRPr lang="nl-NL" sz="2400"/>
          </a:p>
        </p:txBody>
      </p:sp>
      <p:sp>
        <p:nvSpPr>
          <p:cNvPr id="28758" name="Rectangle 86"/>
          <p:cNvSpPr>
            <a:spLocks noChangeArrowheads="1"/>
          </p:cNvSpPr>
          <p:nvPr/>
        </p:nvSpPr>
        <p:spPr bwMode="auto">
          <a:xfrm>
            <a:off x="539750" y="4346575"/>
            <a:ext cx="5692775" cy="1701800"/>
          </a:xfrm>
          <a:prstGeom prst="rect">
            <a:avLst/>
          </a:prstGeom>
          <a:solidFill>
            <a:srgbClr val="315575"/>
          </a:solidFill>
          <a:ln w="12700">
            <a:noFill/>
            <a:miter lim="800000"/>
            <a:headEnd/>
            <a:tailEnd/>
          </a:ln>
        </p:spPr>
        <p:txBody>
          <a:bodyPr wrap="none" anchor="ctr"/>
          <a:lstStyle/>
          <a:p>
            <a:pPr algn="r"/>
            <a:endParaRPr lang="nl-NL" sz="2400"/>
          </a:p>
        </p:txBody>
      </p:sp>
      <p:sp>
        <p:nvSpPr>
          <p:cNvPr id="28759" name="Freeform 87"/>
          <p:cNvSpPr>
            <a:spLocks/>
          </p:cNvSpPr>
          <p:nvPr/>
        </p:nvSpPr>
        <p:spPr bwMode="auto">
          <a:xfrm>
            <a:off x="6230938" y="4840288"/>
            <a:ext cx="2778125" cy="1217612"/>
          </a:xfrm>
          <a:custGeom>
            <a:avLst/>
            <a:gdLst>
              <a:gd name="T0" fmla="*/ 0 w 1968"/>
              <a:gd name="T1" fmla="*/ 0 h 1248"/>
              <a:gd name="T2" fmla="*/ 744 w 1968"/>
              <a:gd name="T3" fmla="*/ 441 h 1248"/>
              <a:gd name="T4" fmla="*/ 1267 w 1968"/>
              <a:gd name="T5" fmla="*/ 998 h 1248"/>
              <a:gd name="T6" fmla="*/ 1610 w 1968"/>
              <a:gd name="T7" fmla="*/ 1109 h 1248"/>
              <a:gd name="T8" fmla="*/ 1968 w 1968"/>
              <a:gd name="T9" fmla="*/ 1153 h 1248"/>
              <a:gd name="T10" fmla="*/ 1968 w 1968"/>
              <a:gd name="T11" fmla="*/ 1248 h 1248"/>
              <a:gd name="T12" fmla="*/ 0 w 1968"/>
              <a:gd name="T13" fmla="*/ 1247 h 1248"/>
              <a:gd name="T14" fmla="*/ 0 w 1968"/>
              <a:gd name="T15" fmla="*/ 0 h 1248"/>
              <a:gd name="T16" fmla="*/ 0 60000 65536"/>
              <a:gd name="T17" fmla="*/ 0 60000 65536"/>
              <a:gd name="T18" fmla="*/ 0 60000 65536"/>
              <a:gd name="T19" fmla="*/ 0 60000 65536"/>
              <a:gd name="T20" fmla="*/ 0 60000 65536"/>
              <a:gd name="T21" fmla="*/ 0 60000 65536"/>
              <a:gd name="T22" fmla="*/ 0 60000 65536"/>
              <a:gd name="T23" fmla="*/ 0 60000 65536"/>
              <a:gd name="T24" fmla="*/ 0 w 1968"/>
              <a:gd name="T25" fmla="*/ 0 h 1248"/>
              <a:gd name="T26" fmla="*/ 1968 w 1968"/>
              <a:gd name="T27" fmla="*/ 1248 h 12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68" h="1248">
                <a:moveTo>
                  <a:pt x="0" y="0"/>
                </a:moveTo>
                <a:lnTo>
                  <a:pt x="744" y="441"/>
                </a:lnTo>
                <a:lnTo>
                  <a:pt x="1267" y="998"/>
                </a:lnTo>
                <a:lnTo>
                  <a:pt x="1610" y="1109"/>
                </a:lnTo>
                <a:lnTo>
                  <a:pt x="1968" y="1153"/>
                </a:lnTo>
                <a:lnTo>
                  <a:pt x="1968" y="1248"/>
                </a:lnTo>
                <a:lnTo>
                  <a:pt x="0" y="1247"/>
                </a:lnTo>
                <a:lnTo>
                  <a:pt x="0" y="0"/>
                </a:lnTo>
                <a:close/>
              </a:path>
            </a:pathLst>
          </a:custGeom>
          <a:gradFill rotWithShape="0">
            <a:gsLst>
              <a:gs pos="0">
                <a:srgbClr val="FF3300"/>
              </a:gs>
              <a:gs pos="100000">
                <a:srgbClr val="390B00"/>
              </a:gs>
            </a:gsLst>
            <a:lin ang="0" scaled="1"/>
          </a:gradFill>
          <a:ln w="9525">
            <a:noFill/>
            <a:round/>
            <a:headEnd/>
            <a:tailEnd/>
          </a:ln>
        </p:spPr>
        <p:txBody>
          <a:bodyPr wrap="none" anchor="ctr"/>
          <a:lstStyle/>
          <a:p>
            <a:pPr algn="r"/>
            <a:endParaRPr lang="nl-NL" sz="2400"/>
          </a:p>
        </p:txBody>
      </p:sp>
      <p:sp>
        <p:nvSpPr>
          <p:cNvPr id="28760" name="Freeform 88"/>
          <p:cNvSpPr>
            <a:spLocks/>
          </p:cNvSpPr>
          <p:nvPr/>
        </p:nvSpPr>
        <p:spPr bwMode="auto">
          <a:xfrm>
            <a:off x="538163" y="3883025"/>
            <a:ext cx="8461375" cy="2174875"/>
          </a:xfrm>
          <a:custGeom>
            <a:avLst/>
            <a:gdLst>
              <a:gd name="T0" fmla="*/ 0 w 6096"/>
              <a:gd name="T1" fmla="*/ 0 h 1344"/>
              <a:gd name="T2" fmla="*/ 0 w 6096"/>
              <a:gd name="T3" fmla="*/ 1344 h 1344"/>
              <a:gd name="T4" fmla="*/ 6096 w 6096"/>
              <a:gd name="T5" fmla="*/ 1344 h 1344"/>
              <a:gd name="T6" fmla="*/ 0 60000 65536"/>
              <a:gd name="T7" fmla="*/ 0 60000 65536"/>
              <a:gd name="T8" fmla="*/ 0 60000 65536"/>
              <a:gd name="T9" fmla="*/ 0 w 6096"/>
              <a:gd name="T10" fmla="*/ 0 h 1344"/>
              <a:gd name="T11" fmla="*/ 6096 w 6096"/>
              <a:gd name="T12" fmla="*/ 1344 h 1344"/>
            </a:gdLst>
            <a:ahLst/>
            <a:cxnLst>
              <a:cxn ang="T6">
                <a:pos x="T0" y="T1"/>
              </a:cxn>
              <a:cxn ang="T7">
                <a:pos x="T2" y="T3"/>
              </a:cxn>
              <a:cxn ang="T8">
                <a:pos x="T4" y="T5"/>
              </a:cxn>
            </a:cxnLst>
            <a:rect l="T9" t="T10" r="T11" b="T12"/>
            <a:pathLst>
              <a:path w="6096" h="1344">
                <a:moveTo>
                  <a:pt x="0" y="0"/>
                </a:moveTo>
                <a:lnTo>
                  <a:pt x="0" y="1344"/>
                </a:lnTo>
                <a:lnTo>
                  <a:pt x="6096" y="1344"/>
                </a:lnTo>
              </a:path>
            </a:pathLst>
          </a:custGeom>
          <a:noFill/>
          <a:ln w="19050">
            <a:solidFill>
              <a:srgbClr val="1C1C1C"/>
            </a:solidFill>
            <a:round/>
            <a:headEnd/>
            <a:tailEnd/>
          </a:ln>
        </p:spPr>
        <p:txBody>
          <a:bodyPr wrap="none" anchor="ctr"/>
          <a:lstStyle/>
          <a:p>
            <a:pPr algn="r"/>
            <a:endParaRPr lang="nl-NL" sz="2400"/>
          </a:p>
        </p:txBody>
      </p:sp>
      <p:sp>
        <p:nvSpPr>
          <p:cNvPr id="28761" name="Text Box 89"/>
          <p:cNvSpPr txBox="1">
            <a:spLocks noChangeArrowheads="1"/>
          </p:cNvSpPr>
          <p:nvPr/>
        </p:nvSpPr>
        <p:spPr bwMode="auto">
          <a:xfrm>
            <a:off x="131763" y="3803650"/>
            <a:ext cx="446087" cy="396875"/>
          </a:xfrm>
          <a:prstGeom prst="rect">
            <a:avLst/>
          </a:prstGeom>
          <a:noFill/>
          <a:ln w="9525">
            <a:noFill/>
            <a:miter lim="800000"/>
            <a:headEnd/>
            <a:tailEnd/>
          </a:ln>
        </p:spPr>
        <p:txBody>
          <a:bodyPr wrap="none">
            <a:spAutoFit/>
          </a:bodyPr>
          <a:lstStyle/>
          <a:p>
            <a:pPr algn="l" eaLnBrk="0" hangingPunct="0"/>
            <a:r>
              <a:rPr lang="en-US" sz="2000" b="1"/>
              <a:t>P</a:t>
            </a:r>
            <a:r>
              <a:rPr lang="en-US" sz="2000" b="1" i="1" baseline="-25000"/>
              <a:t>a</a:t>
            </a:r>
            <a:endParaRPr lang="en-US" sz="2000" b="1"/>
          </a:p>
        </p:txBody>
      </p:sp>
      <p:sp>
        <p:nvSpPr>
          <p:cNvPr id="28762" name="Text Box 90"/>
          <p:cNvSpPr txBox="1">
            <a:spLocks noChangeArrowheads="1"/>
          </p:cNvSpPr>
          <p:nvPr/>
        </p:nvSpPr>
        <p:spPr bwMode="auto">
          <a:xfrm>
            <a:off x="60325" y="4222750"/>
            <a:ext cx="479425" cy="304800"/>
          </a:xfrm>
          <a:prstGeom prst="rect">
            <a:avLst/>
          </a:prstGeom>
          <a:noFill/>
          <a:ln w="9525">
            <a:noFill/>
            <a:miter lim="800000"/>
            <a:headEnd/>
            <a:tailEnd/>
          </a:ln>
        </p:spPr>
        <p:txBody>
          <a:bodyPr wrap="none">
            <a:spAutoFit/>
          </a:bodyPr>
          <a:lstStyle/>
          <a:p>
            <a:pPr algn="l" eaLnBrk="0" hangingPunct="0"/>
            <a:r>
              <a:rPr lang="en-US" sz="1400" b="1"/>
              <a:t>100</a:t>
            </a:r>
          </a:p>
        </p:txBody>
      </p:sp>
      <p:grpSp>
        <p:nvGrpSpPr>
          <p:cNvPr id="2" name="Group 93"/>
          <p:cNvGrpSpPr>
            <a:grpSpLocks/>
          </p:cNvGrpSpPr>
          <p:nvPr/>
        </p:nvGrpSpPr>
        <p:grpSpPr bwMode="auto">
          <a:xfrm>
            <a:off x="6000750" y="2249488"/>
            <a:ext cx="3190875" cy="1982787"/>
            <a:chOff x="4908" y="1249"/>
            <a:chExt cx="894" cy="1249"/>
          </a:xfrm>
        </p:grpSpPr>
        <p:sp>
          <p:nvSpPr>
            <p:cNvPr id="28764" name="Freeform 94"/>
            <p:cNvSpPr>
              <a:spLocks/>
            </p:cNvSpPr>
            <p:nvPr/>
          </p:nvSpPr>
          <p:spPr bwMode="auto">
            <a:xfrm rot="-5400000">
              <a:off x="5026" y="1721"/>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vert="eaVert" wrap="none" anchor="ctr"/>
            <a:lstStyle/>
            <a:p>
              <a:pPr algn="r"/>
              <a:endParaRPr lang="nl-NL" sz="2400"/>
            </a:p>
          </p:txBody>
        </p:sp>
        <p:sp>
          <p:nvSpPr>
            <p:cNvPr id="28765" name="Freeform 95"/>
            <p:cNvSpPr>
              <a:spLocks/>
            </p:cNvSpPr>
            <p:nvPr/>
          </p:nvSpPr>
          <p:spPr bwMode="auto">
            <a:xfrm rot="16200000" flipH="1">
              <a:off x="5009" y="1148"/>
              <a:ext cx="676" cy="877"/>
            </a:xfrm>
            <a:custGeom>
              <a:avLst/>
              <a:gdLst>
                <a:gd name="T0" fmla="*/ 33 w 811"/>
                <a:gd name="T1" fmla="*/ 123 h 460"/>
                <a:gd name="T2" fmla="*/ 126 w 811"/>
                <a:gd name="T3" fmla="*/ 264 h 460"/>
                <a:gd name="T4" fmla="*/ 285 w 811"/>
                <a:gd name="T5" fmla="*/ 384 h 460"/>
                <a:gd name="T6" fmla="*/ 315 w 811"/>
                <a:gd name="T7" fmla="*/ 366 h 460"/>
                <a:gd name="T8" fmla="*/ 219 w 811"/>
                <a:gd name="T9" fmla="*/ 150 h 460"/>
                <a:gd name="T10" fmla="*/ 123 w 811"/>
                <a:gd name="T11" fmla="*/ 228 h 460"/>
                <a:gd name="T12" fmla="*/ 36 w 811"/>
                <a:gd name="T13" fmla="*/ 360 h 460"/>
                <a:gd name="T14" fmla="*/ 111 w 811"/>
                <a:gd name="T15" fmla="*/ 336 h 460"/>
                <a:gd name="T16" fmla="*/ 135 w 811"/>
                <a:gd name="T17" fmla="*/ 108 h 460"/>
                <a:gd name="T18" fmla="*/ 45 w 811"/>
                <a:gd name="T19" fmla="*/ 24 h 460"/>
                <a:gd name="T20" fmla="*/ 237 w 811"/>
                <a:gd name="T21" fmla="*/ 138 h 460"/>
                <a:gd name="T22" fmla="*/ 207 w 811"/>
                <a:gd name="T23" fmla="*/ 231 h 460"/>
                <a:gd name="T24" fmla="*/ 156 w 811"/>
                <a:gd name="T25" fmla="*/ 369 h 460"/>
                <a:gd name="T26" fmla="*/ 216 w 811"/>
                <a:gd name="T27" fmla="*/ 369 h 460"/>
                <a:gd name="T28" fmla="*/ 165 w 811"/>
                <a:gd name="T29" fmla="*/ 168 h 460"/>
                <a:gd name="T30" fmla="*/ 243 w 811"/>
                <a:gd name="T31" fmla="*/ 57 h 460"/>
                <a:gd name="T32" fmla="*/ 195 w 811"/>
                <a:gd name="T33" fmla="*/ 36 h 460"/>
                <a:gd name="T34" fmla="*/ 387 w 811"/>
                <a:gd name="T35" fmla="*/ 96 h 460"/>
                <a:gd name="T36" fmla="*/ 336 w 811"/>
                <a:gd name="T37" fmla="*/ 195 h 460"/>
                <a:gd name="T38" fmla="*/ 354 w 811"/>
                <a:gd name="T39" fmla="*/ 318 h 460"/>
                <a:gd name="T40" fmla="*/ 363 w 811"/>
                <a:gd name="T41" fmla="*/ 414 h 460"/>
                <a:gd name="T42" fmla="*/ 498 w 811"/>
                <a:gd name="T43" fmla="*/ 138 h 460"/>
                <a:gd name="T44" fmla="*/ 516 w 811"/>
                <a:gd name="T45" fmla="*/ 24 h 460"/>
                <a:gd name="T46" fmla="*/ 552 w 811"/>
                <a:gd name="T47" fmla="*/ 351 h 460"/>
                <a:gd name="T48" fmla="*/ 675 w 811"/>
                <a:gd name="T49" fmla="*/ 258 h 460"/>
                <a:gd name="T50" fmla="*/ 600 w 811"/>
                <a:gd name="T51" fmla="*/ 42 h 460"/>
                <a:gd name="T52" fmla="*/ 570 w 811"/>
                <a:gd name="T53" fmla="*/ 357 h 460"/>
                <a:gd name="T54" fmla="*/ 435 w 811"/>
                <a:gd name="T55" fmla="*/ 27 h 460"/>
                <a:gd name="T56" fmla="*/ 516 w 811"/>
                <a:gd name="T57" fmla="*/ 144 h 460"/>
                <a:gd name="T58" fmla="*/ 585 w 811"/>
                <a:gd name="T59" fmla="*/ 231 h 460"/>
                <a:gd name="T60" fmla="*/ 618 w 811"/>
                <a:gd name="T61" fmla="*/ 384 h 460"/>
                <a:gd name="T62" fmla="*/ 741 w 811"/>
                <a:gd name="T63" fmla="*/ 216 h 460"/>
                <a:gd name="T64" fmla="*/ 714 w 811"/>
                <a:gd name="T65" fmla="*/ 27 h 460"/>
                <a:gd name="T66" fmla="*/ 717 w 811"/>
                <a:gd name="T67" fmla="*/ 129 h 460"/>
                <a:gd name="T68" fmla="*/ 672 w 811"/>
                <a:gd name="T69" fmla="*/ 288 h 460"/>
                <a:gd name="T70" fmla="*/ 606 w 811"/>
                <a:gd name="T71" fmla="*/ 201 h 460"/>
                <a:gd name="T72" fmla="*/ 516 w 811"/>
                <a:gd name="T73" fmla="*/ 90 h 460"/>
                <a:gd name="T74" fmla="*/ 459 w 811"/>
                <a:gd name="T75" fmla="*/ 273 h 460"/>
                <a:gd name="T76" fmla="*/ 432 w 811"/>
                <a:gd name="T77" fmla="*/ 411 h 460"/>
                <a:gd name="T78" fmla="*/ 426 w 811"/>
                <a:gd name="T79" fmla="*/ 300 h 460"/>
                <a:gd name="T80" fmla="*/ 411 w 811"/>
                <a:gd name="T81" fmla="*/ 102 h 460"/>
                <a:gd name="T82" fmla="*/ 318 w 811"/>
                <a:gd name="T83" fmla="*/ 30 h 460"/>
                <a:gd name="T84" fmla="*/ 327 w 811"/>
                <a:gd name="T85" fmla="*/ 228 h 460"/>
                <a:gd name="T86" fmla="*/ 318 w 811"/>
                <a:gd name="T87" fmla="*/ 378 h 460"/>
                <a:gd name="T88" fmla="*/ 234 w 811"/>
                <a:gd name="T89" fmla="*/ 336 h 460"/>
                <a:gd name="T90" fmla="*/ 108 w 811"/>
                <a:gd name="T91" fmla="*/ 162 h 460"/>
                <a:gd name="T92" fmla="*/ 66 w 811"/>
                <a:gd name="T93" fmla="*/ 54 h 460"/>
                <a:gd name="T94" fmla="*/ 69 w 811"/>
                <a:gd name="T95" fmla="*/ 231 h 460"/>
                <a:gd name="T96" fmla="*/ 3 w 811"/>
                <a:gd name="T97" fmla="*/ 333 h 460"/>
                <a:gd name="T98" fmla="*/ 78 w 811"/>
                <a:gd name="T99" fmla="*/ 351 h 460"/>
                <a:gd name="T100" fmla="*/ 111 w 811"/>
                <a:gd name="T101" fmla="*/ 414 h 460"/>
                <a:gd name="T102" fmla="*/ 138 w 811"/>
                <a:gd name="T103" fmla="*/ 129 h 460"/>
                <a:gd name="T104" fmla="*/ 294 w 811"/>
                <a:gd name="T105" fmla="*/ 264 h 460"/>
                <a:gd name="T106" fmla="*/ 417 w 811"/>
                <a:gd name="T107" fmla="*/ 411 h 460"/>
                <a:gd name="T108" fmla="*/ 498 w 811"/>
                <a:gd name="T109" fmla="*/ 198 h 460"/>
                <a:gd name="T110" fmla="*/ 573 w 811"/>
                <a:gd name="T111" fmla="*/ 21 h 460"/>
                <a:gd name="T112" fmla="*/ 765 w 811"/>
                <a:gd name="T113" fmla="*/ 114 h 460"/>
                <a:gd name="T114" fmla="*/ 771 w 811"/>
                <a:gd name="T115" fmla="*/ 198 h 460"/>
                <a:gd name="T116" fmla="*/ 732 w 811"/>
                <a:gd name="T117" fmla="*/ 318 h 460"/>
                <a:gd name="T118" fmla="*/ 738 w 811"/>
                <a:gd name="T119" fmla="*/ 417 h 4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1"/>
                <a:gd name="T181" fmla="*/ 0 h 460"/>
                <a:gd name="T182" fmla="*/ 811 w 811"/>
                <a:gd name="T183" fmla="*/ 460 h 4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1" h="460">
                  <a:moveTo>
                    <a:pt x="0" y="24"/>
                  </a:moveTo>
                  <a:cubicBezTo>
                    <a:pt x="11" y="32"/>
                    <a:pt x="22" y="41"/>
                    <a:pt x="27" y="57"/>
                  </a:cubicBezTo>
                  <a:cubicBezTo>
                    <a:pt x="32" y="73"/>
                    <a:pt x="35" y="107"/>
                    <a:pt x="33" y="123"/>
                  </a:cubicBezTo>
                  <a:cubicBezTo>
                    <a:pt x="31" y="139"/>
                    <a:pt x="8" y="133"/>
                    <a:pt x="15" y="156"/>
                  </a:cubicBezTo>
                  <a:cubicBezTo>
                    <a:pt x="22" y="179"/>
                    <a:pt x="59" y="243"/>
                    <a:pt x="78" y="261"/>
                  </a:cubicBezTo>
                  <a:cubicBezTo>
                    <a:pt x="97" y="279"/>
                    <a:pt x="110" y="250"/>
                    <a:pt x="126" y="264"/>
                  </a:cubicBezTo>
                  <a:cubicBezTo>
                    <a:pt x="142" y="278"/>
                    <a:pt x="161" y="332"/>
                    <a:pt x="177" y="345"/>
                  </a:cubicBezTo>
                  <a:cubicBezTo>
                    <a:pt x="193" y="358"/>
                    <a:pt x="204" y="336"/>
                    <a:pt x="222" y="342"/>
                  </a:cubicBezTo>
                  <a:cubicBezTo>
                    <a:pt x="240" y="348"/>
                    <a:pt x="273" y="374"/>
                    <a:pt x="285" y="384"/>
                  </a:cubicBezTo>
                  <a:cubicBezTo>
                    <a:pt x="297" y="394"/>
                    <a:pt x="292" y="396"/>
                    <a:pt x="297" y="402"/>
                  </a:cubicBezTo>
                  <a:cubicBezTo>
                    <a:pt x="302" y="408"/>
                    <a:pt x="312" y="423"/>
                    <a:pt x="315" y="417"/>
                  </a:cubicBezTo>
                  <a:cubicBezTo>
                    <a:pt x="318" y="411"/>
                    <a:pt x="319" y="383"/>
                    <a:pt x="315" y="366"/>
                  </a:cubicBezTo>
                  <a:cubicBezTo>
                    <a:pt x="311" y="349"/>
                    <a:pt x="304" y="336"/>
                    <a:pt x="288" y="312"/>
                  </a:cubicBezTo>
                  <a:cubicBezTo>
                    <a:pt x="272" y="288"/>
                    <a:pt x="233" y="249"/>
                    <a:pt x="222" y="222"/>
                  </a:cubicBezTo>
                  <a:cubicBezTo>
                    <a:pt x="211" y="195"/>
                    <a:pt x="228" y="163"/>
                    <a:pt x="219" y="150"/>
                  </a:cubicBezTo>
                  <a:cubicBezTo>
                    <a:pt x="210" y="137"/>
                    <a:pt x="180" y="135"/>
                    <a:pt x="165" y="144"/>
                  </a:cubicBezTo>
                  <a:cubicBezTo>
                    <a:pt x="150" y="153"/>
                    <a:pt x="136" y="193"/>
                    <a:pt x="129" y="207"/>
                  </a:cubicBezTo>
                  <a:cubicBezTo>
                    <a:pt x="122" y="221"/>
                    <a:pt x="132" y="222"/>
                    <a:pt x="123" y="228"/>
                  </a:cubicBezTo>
                  <a:cubicBezTo>
                    <a:pt x="114" y="234"/>
                    <a:pt x="80" y="234"/>
                    <a:pt x="72" y="243"/>
                  </a:cubicBezTo>
                  <a:cubicBezTo>
                    <a:pt x="64" y="252"/>
                    <a:pt x="78" y="266"/>
                    <a:pt x="72" y="285"/>
                  </a:cubicBezTo>
                  <a:cubicBezTo>
                    <a:pt x="66" y="304"/>
                    <a:pt x="41" y="344"/>
                    <a:pt x="36" y="360"/>
                  </a:cubicBezTo>
                  <a:cubicBezTo>
                    <a:pt x="31" y="376"/>
                    <a:pt x="40" y="372"/>
                    <a:pt x="42" y="381"/>
                  </a:cubicBezTo>
                  <a:cubicBezTo>
                    <a:pt x="44" y="390"/>
                    <a:pt x="36" y="424"/>
                    <a:pt x="48" y="417"/>
                  </a:cubicBezTo>
                  <a:cubicBezTo>
                    <a:pt x="60" y="410"/>
                    <a:pt x="104" y="367"/>
                    <a:pt x="111" y="336"/>
                  </a:cubicBezTo>
                  <a:cubicBezTo>
                    <a:pt x="118" y="305"/>
                    <a:pt x="98" y="261"/>
                    <a:pt x="93" y="231"/>
                  </a:cubicBezTo>
                  <a:cubicBezTo>
                    <a:pt x="88" y="201"/>
                    <a:pt x="71" y="176"/>
                    <a:pt x="78" y="156"/>
                  </a:cubicBezTo>
                  <a:cubicBezTo>
                    <a:pt x="85" y="136"/>
                    <a:pt x="123" y="126"/>
                    <a:pt x="135" y="108"/>
                  </a:cubicBezTo>
                  <a:cubicBezTo>
                    <a:pt x="147" y="90"/>
                    <a:pt x="154" y="66"/>
                    <a:pt x="147" y="51"/>
                  </a:cubicBezTo>
                  <a:cubicBezTo>
                    <a:pt x="140" y="36"/>
                    <a:pt x="113" y="25"/>
                    <a:pt x="96" y="21"/>
                  </a:cubicBezTo>
                  <a:cubicBezTo>
                    <a:pt x="79" y="17"/>
                    <a:pt x="52" y="18"/>
                    <a:pt x="45" y="24"/>
                  </a:cubicBezTo>
                  <a:cubicBezTo>
                    <a:pt x="38" y="30"/>
                    <a:pt x="41" y="46"/>
                    <a:pt x="54" y="60"/>
                  </a:cubicBezTo>
                  <a:cubicBezTo>
                    <a:pt x="67" y="74"/>
                    <a:pt x="93" y="92"/>
                    <a:pt x="123" y="105"/>
                  </a:cubicBezTo>
                  <a:cubicBezTo>
                    <a:pt x="153" y="118"/>
                    <a:pt x="212" y="124"/>
                    <a:pt x="237" y="138"/>
                  </a:cubicBezTo>
                  <a:cubicBezTo>
                    <a:pt x="262" y="152"/>
                    <a:pt x="276" y="175"/>
                    <a:pt x="276" y="189"/>
                  </a:cubicBezTo>
                  <a:cubicBezTo>
                    <a:pt x="276" y="203"/>
                    <a:pt x="252" y="215"/>
                    <a:pt x="240" y="222"/>
                  </a:cubicBezTo>
                  <a:cubicBezTo>
                    <a:pt x="228" y="229"/>
                    <a:pt x="214" y="222"/>
                    <a:pt x="207" y="231"/>
                  </a:cubicBezTo>
                  <a:cubicBezTo>
                    <a:pt x="200" y="240"/>
                    <a:pt x="200" y="259"/>
                    <a:pt x="198" y="276"/>
                  </a:cubicBezTo>
                  <a:cubicBezTo>
                    <a:pt x="196" y="293"/>
                    <a:pt x="202" y="321"/>
                    <a:pt x="195" y="336"/>
                  </a:cubicBezTo>
                  <a:cubicBezTo>
                    <a:pt x="188" y="351"/>
                    <a:pt x="164" y="358"/>
                    <a:pt x="156" y="369"/>
                  </a:cubicBezTo>
                  <a:cubicBezTo>
                    <a:pt x="148" y="380"/>
                    <a:pt x="143" y="397"/>
                    <a:pt x="147" y="405"/>
                  </a:cubicBezTo>
                  <a:cubicBezTo>
                    <a:pt x="151" y="413"/>
                    <a:pt x="172" y="426"/>
                    <a:pt x="183" y="420"/>
                  </a:cubicBezTo>
                  <a:cubicBezTo>
                    <a:pt x="194" y="414"/>
                    <a:pt x="204" y="389"/>
                    <a:pt x="216" y="369"/>
                  </a:cubicBezTo>
                  <a:cubicBezTo>
                    <a:pt x="228" y="349"/>
                    <a:pt x="266" y="322"/>
                    <a:pt x="258" y="300"/>
                  </a:cubicBezTo>
                  <a:cubicBezTo>
                    <a:pt x="250" y="278"/>
                    <a:pt x="180" y="259"/>
                    <a:pt x="165" y="237"/>
                  </a:cubicBezTo>
                  <a:cubicBezTo>
                    <a:pt x="150" y="215"/>
                    <a:pt x="155" y="180"/>
                    <a:pt x="165" y="168"/>
                  </a:cubicBezTo>
                  <a:cubicBezTo>
                    <a:pt x="175" y="156"/>
                    <a:pt x="204" y="172"/>
                    <a:pt x="225" y="162"/>
                  </a:cubicBezTo>
                  <a:cubicBezTo>
                    <a:pt x="246" y="152"/>
                    <a:pt x="291" y="122"/>
                    <a:pt x="294" y="105"/>
                  </a:cubicBezTo>
                  <a:cubicBezTo>
                    <a:pt x="297" y="88"/>
                    <a:pt x="262" y="59"/>
                    <a:pt x="243" y="57"/>
                  </a:cubicBezTo>
                  <a:cubicBezTo>
                    <a:pt x="224" y="55"/>
                    <a:pt x="184" y="88"/>
                    <a:pt x="180" y="93"/>
                  </a:cubicBezTo>
                  <a:cubicBezTo>
                    <a:pt x="176" y="98"/>
                    <a:pt x="217" y="99"/>
                    <a:pt x="219" y="90"/>
                  </a:cubicBezTo>
                  <a:cubicBezTo>
                    <a:pt x="221" y="81"/>
                    <a:pt x="188" y="47"/>
                    <a:pt x="195" y="36"/>
                  </a:cubicBezTo>
                  <a:cubicBezTo>
                    <a:pt x="202" y="25"/>
                    <a:pt x="239" y="14"/>
                    <a:pt x="264" y="24"/>
                  </a:cubicBezTo>
                  <a:cubicBezTo>
                    <a:pt x="289" y="34"/>
                    <a:pt x="325" y="87"/>
                    <a:pt x="345" y="99"/>
                  </a:cubicBezTo>
                  <a:cubicBezTo>
                    <a:pt x="365" y="111"/>
                    <a:pt x="382" y="103"/>
                    <a:pt x="387" y="96"/>
                  </a:cubicBezTo>
                  <a:cubicBezTo>
                    <a:pt x="392" y="89"/>
                    <a:pt x="384" y="57"/>
                    <a:pt x="375" y="57"/>
                  </a:cubicBezTo>
                  <a:cubicBezTo>
                    <a:pt x="366" y="57"/>
                    <a:pt x="336" y="73"/>
                    <a:pt x="330" y="96"/>
                  </a:cubicBezTo>
                  <a:cubicBezTo>
                    <a:pt x="324" y="119"/>
                    <a:pt x="327" y="173"/>
                    <a:pt x="336" y="195"/>
                  </a:cubicBezTo>
                  <a:cubicBezTo>
                    <a:pt x="345" y="217"/>
                    <a:pt x="381" y="214"/>
                    <a:pt x="384" y="228"/>
                  </a:cubicBezTo>
                  <a:cubicBezTo>
                    <a:pt x="387" y="242"/>
                    <a:pt x="359" y="267"/>
                    <a:pt x="354" y="282"/>
                  </a:cubicBezTo>
                  <a:cubicBezTo>
                    <a:pt x="349" y="297"/>
                    <a:pt x="354" y="307"/>
                    <a:pt x="354" y="318"/>
                  </a:cubicBezTo>
                  <a:cubicBezTo>
                    <a:pt x="354" y="329"/>
                    <a:pt x="353" y="338"/>
                    <a:pt x="354" y="348"/>
                  </a:cubicBezTo>
                  <a:cubicBezTo>
                    <a:pt x="355" y="358"/>
                    <a:pt x="362" y="370"/>
                    <a:pt x="363" y="381"/>
                  </a:cubicBezTo>
                  <a:cubicBezTo>
                    <a:pt x="364" y="392"/>
                    <a:pt x="360" y="409"/>
                    <a:pt x="363" y="414"/>
                  </a:cubicBezTo>
                  <a:cubicBezTo>
                    <a:pt x="366" y="419"/>
                    <a:pt x="362" y="433"/>
                    <a:pt x="381" y="411"/>
                  </a:cubicBezTo>
                  <a:cubicBezTo>
                    <a:pt x="400" y="389"/>
                    <a:pt x="461" y="327"/>
                    <a:pt x="480" y="282"/>
                  </a:cubicBezTo>
                  <a:cubicBezTo>
                    <a:pt x="499" y="237"/>
                    <a:pt x="500" y="168"/>
                    <a:pt x="498" y="138"/>
                  </a:cubicBezTo>
                  <a:cubicBezTo>
                    <a:pt x="496" y="108"/>
                    <a:pt x="468" y="116"/>
                    <a:pt x="468" y="99"/>
                  </a:cubicBezTo>
                  <a:cubicBezTo>
                    <a:pt x="468" y="82"/>
                    <a:pt x="490" y="45"/>
                    <a:pt x="498" y="33"/>
                  </a:cubicBezTo>
                  <a:cubicBezTo>
                    <a:pt x="506" y="21"/>
                    <a:pt x="498" y="0"/>
                    <a:pt x="516" y="24"/>
                  </a:cubicBezTo>
                  <a:cubicBezTo>
                    <a:pt x="534" y="48"/>
                    <a:pt x="591" y="139"/>
                    <a:pt x="606" y="180"/>
                  </a:cubicBezTo>
                  <a:cubicBezTo>
                    <a:pt x="621" y="221"/>
                    <a:pt x="618" y="245"/>
                    <a:pt x="609" y="273"/>
                  </a:cubicBezTo>
                  <a:cubicBezTo>
                    <a:pt x="600" y="301"/>
                    <a:pt x="566" y="329"/>
                    <a:pt x="552" y="351"/>
                  </a:cubicBezTo>
                  <a:cubicBezTo>
                    <a:pt x="538" y="373"/>
                    <a:pt x="520" y="401"/>
                    <a:pt x="522" y="408"/>
                  </a:cubicBezTo>
                  <a:cubicBezTo>
                    <a:pt x="524" y="415"/>
                    <a:pt x="538" y="418"/>
                    <a:pt x="564" y="393"/>
                  </a:cubicBezTo>
                  <a:cubicBezTo>
                    <a:pt x="590" y="368"/>
                    <a:pt x="659" y="300"/>
                    <a:pt x="675" y="258"/>
                  </a:cubicBezTo>
                  <a:cubicBezTo>
                    <a:pt x="691" y="216"/>
                    <a:pt x="667" y="180"/>
                    <a:pt x="663" y="141"/>
                  </a:cubicBezTo>
                  <a:cubicBezTo>
                    <a:pt x="659" y="102"/>
                    <a:pt x="662" y="40"/>
                    <a:pt x="651" y="24"/>
                  </a:cubicBezTo>
                  <a:cubicBezTo>
                    <a:pt x="640" y="8"/>
                    <a:pt x="620" y="13"/>
                    <a:pt x="600" y="42"/>
                  </a:cubicBezTo>
                  <a:cubicBezTo>
                    <a:pt x="580" y="71"/>
                    <a:pt x="534" y="152"/>
                    <a:pt x="531" y="195"/>
                  </a:cubicBezTo>
                  <a:cubicBezTo>
                    <a:pt x="528" y="238"/>
                    <a:pt x="572" y="273"/>
                    <a:pt x="579" y="300"/>
                  </a:cubicBezTo>
                  <a:cubicBezTo>
                    <a:pt x="586" y="327"/>
                    <a:pt x="565" y="338"/>
                    <a:pt x="570" y="357"/>
                  </a:cubicBezTo>
                  <a:cubicBezTo>
                    <a:pt x="575" y="376"/>
                    <a:pt x="635" y="460"/>
                    <a:pt x="609" y="414"/>
                  </a:cubicBezTo>
                  <a:cubicBezTo>
                    <a:pt x="583" y="368"/>
                    <a:pt x="446" y="145"/>
                    <a:pt x="417" y="81"/>
                  </a:cubicBezTo>
                  <a:cubicBezTo>
                    <a:pt x="388" y="17"/>
                    <a:pt x="431" y="28"/>
                    <a:pt x="435" y="27"/>
                  </a:cubicBezTo>
                  <a:cubicBezTo>
                    <a:pt x="439" y="26"/>
                    <a:pt x="436" y="60"/>
                    <a:pt x="441" y="72"/>
                  </a:cubicBezTo>
                  <a:cubicBezTo>
                    <a:pt x="446" y="84"/>
                    <a:pt x="455" y="90"/>
                    <a:pt x="468" y="102"/>
                  </a:cubicBezTo>
                  <a:cubicBezTo>
                    <a:pt x="481" y="114"/>
                    <a:pt x="496" y="135"/>
                    <a:pt x="516" y="144"/>
                  </a:cubicBezTo>
                  <a:cubicBezTo>
                    <a:pt x="536" y="153"/>
                    <a:pt x="572" y="149"/>
                    <a:pt x="588" y="159"/>
                  </a:cubicBezTo>
                  <a:cubicBezTo>
                    <a:pt x="604" y="169"/>
                    <a:pt x="612" y="192"/>
                    <a:pt x="612" y="204"/>
                  </a:cubicBezTo>
                  <a:cubicBezTo>
                    <a:pt x="612" y="216"/>
                    <a:pt x="589" y="219"/>
                    <a:pt x="585" y="231"/>
                  </a:cubicBezTo>
                  <a:cubicBezTo>
                    <a:pt x="581" y="243"/>
                    <a:pt x="582" y="263"/>
                    <a:pt x="585" y="279"/>
                  </a:cubicBezTo>
                  <a:cubicBezTo>
                    <a:pt x="588" y="295"/>
                    <a:pt x="598" y="310"/>
                    <a:pt x="603" y="327"/>
                  </a:cubicBezTo>
                  <a:cubicBezTo>
                    <a:pt x="608" y="344"/>
                    <a:pt x="602" y="369"/>
                    <a:pt x="618" y="384"/>
                  </a:cubicBezTo>
                  <a:cubicBezTo>
                    <a:pt x="634" y="399"/>
                    <a:pt x="677" y="418"/>
                    <a:pt x="696" y="417"/>
                  </a:cubicBezTo>
                  <a:cubicBezTo>
                    <a:pt x="715" y="416"/>
                    <a:pt x="725" y="411"/>
                    <a:pt x="732" y="378"/>
                  </a:cubicBezTo>
                  <a:cubicBezTo>
                    <a:pt x="739" y="345"/>
                    <a:pt x="751" y="254"/>
                    <a:pt x="741" y="216"/>
                  </a:cubicBezTo>
                  <a:cubicBezTo>
                    <a:pt x="731" y="178"/>
                    <a:pt x="688" y="168"/>
                    <a:pt x="672" y="147"/>
                  </a:cubicBezTo>
                  <a:cubicBezTo>
                    <a:pt x="656" y="126"/>
                    <a:pt x="638" y="107"/>
                    <a:pt x="645" y="87"/>
                  </a:cubicBezTo>
                  <a:cubicBezTo>
                    <a:pt x="652" y="67"/>
                    <a:pt x="709" y="36"/>
                    <a:pt x="714" y="27"/>
                  </a:cubicBezTo>
                  <a:cubicBezTo>
                    <a:pt x="719" y="18"/>
                    <a:pt x="677" y="22"/>
                    <a:pt x="675" y="33"/>
                  </a:cubicBezTo>
                  <a:cubicBezTo>
                    <a:pt x="673" y="44"/>
                    <a:pt x="692" y="77"/>
                    <a:pt x="699" y="93"/>
                  </a:cubicBezTo>
                  <a:cubicBezTo>
                    <a:pt x="706" y="109"/>
                    <a:pt x="719" y="117"/>
                    <a:pt x="717" y="129"/>
                  </a:cubicBezTo>
                  <a:cubicBezTo>
                    <a:pt x="715" y="141"/>
                    <a:pt x="690" y="148"/>
                    <a:pt x="687" y="168"/>
                  </a:cubicBezTo>
                  <a:cubicBezTo>
                    <a:pt x="684" y="188"/>
                    <a:pt x="701" y="229"/>
                    <a:pt x="699" y="249"/>
                  </a:cubicBezTo>
                  <a:cubicBezTo>
                    <a:pt x="697" y="269"/>
                    <a:pt x="672" y="270"/>
                    <a:pt x="672" y="288"/>
                  </a:cubicBezTo>
                  <a:cubicBezTo>
                    <a:pt x="672" y="306"/>
                    <a:pt x="692" y="356"/>
                    <a:pt x="699" y="357"/>
                  </a:cubicBezTo>
                  <a:cubicBezTo>
                    <a:pt x="706" y="358"/>
                    <a:pt x="729" y="317"/>
                    <a:pt x="714" y="291"/>
                  </a:cubicBezTo>
                  <a:cubicBezTo>
                    <a:pt x="699" y="265"/>
                    <a:pt x="621" y="230"/>
                    <a:pt x="606" y="201"/>
                  </a:cubicBezTo>
                  <a:cubicBezTo>
                    <a:pt x="591" y="172"/>
                    <a:pt x="635" y="139"/>
                    <a:pt x="624" y="117"/>
                  </a:cubicBezTo>
                  <a:cubicBezTo>
                    <a:pt x="613" y="95"/>
                    <a:pt x="558" y="73"/>
                    <a:pt x="540" y="69"/>
                  </a:cubicBezTo>
                  <a:cubicBezTo>
                    <a:pt x="522" y="65"/>
                    <a:pt x="528" y="77"/>
                    <a:pt x="516" y="90"/>
                  </a:cubicBezTo>
                  <a:cubicBezTo>
                    <a:pt x="504" y="103"/>
                    <a:pt x="489" y="131"/>
                    <a:pt x="468" y="147"/>
                  </a:cubicBezTo>
                  <a:cubicBezTo>
                    <a:pt x="447" y="163"/>
                    <a:pt x="388" y="165"/>
                    <a:pt x="387" y="186"/>
                  </a:cubicBezTo>
                  <a:cubicBezTo>
                    <a:pt x="386" y="207"/>
                    <a:pt x="442" y="245"/>
                    <a:pt x="459" y="273"/>
                  </a:cubicBezTo>
                  <a:cubicBezTo>
                    <a:pt x="476" y="301"/>
                    <a:pt x="491" y="338"/>
                    <a:pt x="492" y="354"/>
                  </a:cubicBezTo>
                  <a:cubicBezTo>
                    <a:pt x="493" y="370"/>
                    <a:pt x="475" y="363"/>
                    <a:pt x="465" y="372"/>
                  </a:cubicBezTo>
                  <a:cubicBezTo>
                    <a:pt x="455" y="381"/>
                    <a:pt x="431" y="407"/>
                    <a:pt x="432" y="411"/>
                  </a:cubicBezTo>
                  <a:cubicBezTo>
                    <a:pt x="433" y="415"/>
                    <a:pt x="469" y="406"/>
                    <a:pt x="474" y="396"/>
                  </a:cubicBezTo>
                  <a:cubicBezTo>
                    <a:pt x="479" y="386"/>
                    <a:pt x="470" y="367"/>
                    <a:pt x="462" y="351"/>
                  </a:cubicBezTo>
                  <a:cubicBezTo>
                    <a:pt x="454" y="335"/>
                    <a:pt x="441" y="316"/>
                    <a:pt x="426" y="300"/>
                  </a:cubicBezTo>
                  <a:cubicBezTo>
                    <a:pt x="411" y="284"/>
                    <a:pt x="377" y="282"/>
                    <a:pt x="372" y="255"/>
                  </a:cubicBezTo>
                  <a:cubicBezTo>
                    <a:pt x="367" y="228"/>
                    <a:pt x="387" y="163"/>
                    <a:pt x="393" y="138"/>
                  </a:cubicBezTo>
                  <a:cubicBezTo>
                    <a:pt x="399" y="113"/>
                    <a:pt x="411" y="118"/>
                    <a:pt x="411" y="102"/>
                  </a:cubicBezTo>
                  <a:cubicBezTo>
                    <a:pt x="411" y="86"/>
                    <a:pt x="402" y="54"/>
                    <a:pt x="393" y="42"/>
                  </a:cubicBezTo>
                  <a:cubicBezTo>
                    <a:pt x="384" y="30"/>
                    <a:pt x="369" y="29"/>
                    <a:pt x="357" y="27"/>
                  </a:cubicBezTo>
                  <a:cubicBezTo>
                    <a:pt x="345" y="25"/>
                    <a:pt x="326" y="10"/>
                    <a:pt x="318" y="30"/>
                  </a:cubicBezTo>
                  <a:cubicBezTo>
                    <a:pt x="310" y="50"/>
                    <a:pt x="312" y="119"/>
                    <a:pt x="309" y="144"/>
                  </a:cubicBezTo>
                  <a:cubicBezTo>
                    <a:pt x="306" y="169"/>
                    <a:pt x="297" y="169"/>
                    <a:pt x="300" y="183"/>
                  </a:cubicBezTo>
                  <a:cubicBezTo>
                    <a:pt x="303" y="197"/>
                    <a:pt x="326" y="215"/>
                    <a:pt x="327" y="228"/>
                  </a:cubicBezTo>
                  <a:cubicBezTo>
                    <a:pt x="328" y="241"/>
                    <a:pt x="304" y="247"/>
                    <a:pt x="306" y="264"/>
                  </a:cubicBezTo>
                  <a:cubicBezTo>
                    <a:pt x="308" y="281"/>
                    <a:pt x="334" y="311"/>
                    <a:pt x="336" y="330"/>
                  </a:cubicBezTo>
                  <a:cubicBezTo>
                    <a:pt x="338" y="349"/>
                    <a:pt x="316" y="365"/>
                    <a:pt x="318" y="378"/>
                  </a:cubicBezTo>
                  <a:cubicBezTo>
                    <a:pt x="320" y="391"/>
                    <a:pt x="355" y="405"/>
                    <a:pt x="345" y="408"/>
                  </a:cubicBezTo>
                  <a:cubicBezTo>
                    <a:pt x="335" y="411"/>
                    <a:pt x="276" y="408"/>
                    <a:pt x="258" y="396"/>
                  </a:cubicBezTo>
                  <a:cubicBezTo>
                    <a:pt x="240" y="384"/>
                    <a:pt x="239" y="352"/>
                    <a:pt x="234" y="336"/>
                  </a:cubicBezTo>
                  <a:cubicBezTo>
                    <a:pt x="229" y="320"/>
                    <a:pt x="240" y="313"/>
                    <a:pt x="225" y="300"/>
                  </a:cubicBezTo>
                  <a:cubicBezTo>
                    <a:pt x="210" y="287"/>
                    <a:pt x="163" y="281"/>
                    <a:pt x="144" y="258"/>
                  </a:cubicBezTo>
                  <a:cubicBezTo>
                    <a:pt x="125" y="235"/>
                    <a:pt x="113" y="193"/>
                    <a:pt x="108" y="162"/>
                  </a:cubicBezTo>
                  <a:cubicBezTo>
                    <a:pt x="103" y="131"/>
                    <a:pt x="117" y="94"/>
                    <a:pt x="114" y="72"/>
                  </a:cubicBezTo>
                  <a:cubicBezTo>
                    <a:pt x="111" y="50"/>
                    <a:pt x="95" y="30"/>
                    <a:pt x="87" y="27"/>
                  </a:cubicBezTo>
                  <a:cubicBezTo>
                    <a:pt x="79" y="24"/>
                    <a:pt x="72" y="33"/>
                    <a:pt x="66" y="54"/>
                  </a:cubicBezTo>
                  <a:cubicBezTo>
                    <a:pt x="60" y="75"/>
                    <a:pt x="54" y="131"/>
                    <a:pt x="51" y="153"/>
                  </a:cubicBezTo>
                  <a:cubicBezTo>
                    <a:pt x="48" y="175"/>
                    <a:pt x="45" y="173"/>
                    <a:pt x="48" y="186"/>
                  </a:cubicBezTo>
                  <a:cubicBezTo>
                    <a:pt x="51" y="199"/>
                    <a:pt x="72" y="221"/>
                    <a:pt x="69" y="231"/>
                  </a:cubicBezTo>
                  <a:cubicBezTo>
                    <a:pt x="66" y="241"/>
                    <a:pt x="38" y="241"/>
                    <a:pt x="30" y="249"/>
                  </a:cubicBezTo>
                  <a:cubicBezTo>
                    <a:pt x="22" y="257"/>
                    <a:pt x="26" y="265"/>
                    <a:pt x="21" y="279"/>
                  </a:cubicBezTo>
                  <a:cubicBezTo>
                    <a:pt x="16" y="293"/>
                    <a:pt x="4" y="321"/>
                    <a:pt x="3" y="333"/>
                  </a:cubicBezTo>
                  <a:cubicBezTo>
                    <a:pt x="2" y="345"/>
                    <a:pt x="8" y="341"/>
                    <a:pt x="12" y="354"/>
                  </a:cubicBezTo>
                  <a:cubicBezTo>
                    <a:pt x="16" y="367"/>
                    <a:pt x="19" y="412"/>
                    <a:pt x="30" y="411"/>
                  </a:cubicBezTo>
                  <a:cubicBezTo>
                    <a:pt x="41" y="410"/>
                    <a:pt x="69" y="366"/>
                    <a:pt x="78" y="351"/>
                  </a:cubicBezTo>
                  <a:cubicBezTo>
                    <a:pt x="87" y="336"/>
                    <a:pt x="83" y="313"/>
                    <a:pt x="87" y="318"/>
                  </a:cubicBezTo>
                  <a:cubicBezTo>
                    <a:pt x="91" y="323"/>
                    <a:pt x="98" y="368"/>
                    <a:pt x="102" y="384"/>
                  </a:cubicBezTo>
                  <a:cubicBezTo>
                    <a:pt x="106" y="400"/>
                    <a:pt x="105" y="421"/>
                    <a:pt x="111" y="414"/>
                  </a:cubicBezTo>
                  <a:cubicBezTo>
                    <a:pt x="117" y="407"/>
                    <a:pt x="136" y="365"/>
                    <a:pt x="141" y="342"/>
                  </a:cubicBezTo>
                  <a:cubicBezTo>
                    <a:pt x="146" y="319"/>
                    <a:pt x="141" y="308"/>
                    <a:pt x="141" y="273"/>
                  </a:cubicBezTo>
                  <a:cubicBezTo>
                    <a:pt x="141" y="238"/>
                    <a:pt x="133" y="172"/>
                    <a:pt x="138" y="129"/>
                  </a:cubicBezTo>
                  <a:cubicBezTo>
                    <a:pt x="143" y="86"/>
                    <a:pt x="150" y="1"/>
                    <a:pt x="171" y="12"/>
                  </a:cubicBezTo>
                  <a:cubicBezTo>
                    <a:pt x="192" y="23"/>
                    <a:pt x="244" y="153"/>
                    <a:pt x="264" y="195"/>
                  </a:cubicBezTo>
                  <a:cubicBezTo>
                    <a:pt x="284" y="237"/>
                    <a:pt x="285" y="244"/>
                    <a:pt x="294" y="264"/>
                  </a:cubicBezTo>
                  <a:cubicBezTo>
                    <a:pt x="303" y="284"/>
                    <a:pt x="306" y="304"/>
                    <a:pt x="321" y="315"/>
                  </a:cubicBezTo>
                  <a:cubicBezTo>
                    <a:pt x="336" y="326"/>
                    <a:pt x="371" y="317"/>
                    <a:pt x="387" y="333"/>
                  </a:cubicBezTo>
                  <a:cubicBezTo>
                    <a:pt x="403" y="349"/>
                    <a:pt x="396" y="408"/>
                    <a:pt x="417" y="411"/>
                  </a:cubicBezTo>
                  <a:cubicBezTo>
                    <a:pt x="438" y="414"/>
                    <a:pt x="496" y="378"/>
                    <a:pt x="516" y="354"/>
                  </a:cubicBezTo>
                  <a:cubicBezTo>
                    <a:pt x="536" y="330"/>
                    <a:pt x="537" y="296"/>
                    <a:pt x="534" y="270"/>
                  </a:cubicBezTo>
                  <a:cubicBezTo>
                    <a:pt x="531" y="244"/>
                    <a:pt x="501" y="216"/>
                    <a:pt x="498" y="198"/>
                  </a:cubicBezTo>
                  <a:cubicBezTo>
                    <a:pt x="495" y="180"/>
                    <a:pt x="511" y="175"/>
                    <a:pt x="516" y="162"/>
                  </a:cubicBezTo>
                  <a:cubicBezTo>
                    <a:pt x="521" y="149"/>
                    <a:pt x="519" y="140"/>
                    <a:pt x="528" y="117"/>
                  </a:cubicBezTo>
                  <a:cubicBezTo>
                    <a:pt x="537" y="94"/>
                    <a:pt x="546" y="35"/>
                    <a:pt x="573" y="21"/>
                  </a:cubicBezTo>
                  <a:cubicBezTo>
                    <a:pt x="600" y="7"/>
                    <a:pt x="664" y="29"/>
                    <a:pt x="690" y="33"/>
                  </a:cubicBezTo>
                  <a:cubicBezTo>
                    <a:pt x="716" y="37"/>
                    <a:pt x="720" y="32"/>
                    <a:pt x="732" y="45"/>
                  </a:cubicBezTo>
                  <a:cubicBezTo>
                    <a:pt x="744" y="58"/>
                    <a:pt x="761" y="100"/>
                    <a:pt x="765" y="114"/>
                  </a:cubicBezTo>
                  <a:cubicBezTo>
                    <a:pt x="769" y="128"/>
                    <a:pt x="761" y="126"/>
                    <a:pt x="756" y="132"/>
                  </a:cubicBezTo>
                  <a:cubicBezTo>
                    <a:pt x="751" y="138"/>
                    <a:pt x="733" y="142"/>
                    <a:pt x="735" y="153"/>
                  </a:cubicBezTo>
                  <a:cubicBezTo>
                    <a:pt x="737" y="164"/>
                    <a:pt x="760" y="184"/>
                    <a:pt x="771" y="198"/>
                  </a:cubicBezTo>
                  <a:cubicBezTo>
                    <a:pt x="782" y="212"/>
                    <a:pt x="811" y="226"/>
                    <a:pt x="804" y="240"/>
                  </a:cubicBezTo>
                  <a:cubicBezTo>
                    <a:pt x="797" y="254"/>
                    <a:pt x="741" y="272"/>
                    <a:pt x="729" y="285"/>
                  </a:cubicBezTo>
                  <a:cubicBezTo>
                    <a:pt x="717" y="298"/>
                    <a:pt x="720" y="305"/>
                    <a:pt x="732" y="318"/>
                  </a:cubicBezTo>
                  <a:cubicBezTo>
                    <a:pt x="744" y="331"/>
                    <a:pt x="796" y="351"/>
                    <a:pt x="798" y="363"/>
                  </a:cubicBezTo>
                  <a:cubicBezTo>
                    <a:pt x="800" y="375"/>
                    <a:pt x="757" y="381"/>
                    <a:pt x="747" y="390"/>
                  </a:cubicBezTo>
                  <a:cubicBezTo>
                    <a:pt x="737" y="399"/>
                    <a:pt x="737" y="408"/>
                    <a:pt x="738" y="417"/>
                  </a:cubicBezTo>
                </a:path>
              </a:pathLst>
            </a:custGeom>
            <a:solidFill>
              <a:srgbClr val="FF3300"/>
            </a:solidFill>
            <a:ln w="3175">
              <a:solidFill>
                <a:srgbClr val="1C1C1C"/>
              </a:solidFill>
              <a:round/>
              <a:headEnd/>
              <a:tailEnd/>
            </a:ln>
          </p:spPr>
          <p:txBody>
            <a:bodyPr vert="eaVert" wrap="none" anchor="ctr"/>
            <a:lstStyle/>
            <a:p>
              <a:pPr algn="r"/>
              <a:endParaRPr lang="nl-NL" sz="2400"/>
            </a:p>
          </p:txBody>
        </p:sp>
      </p:grpSp>
      <p:grpSp>
        <p:nvGrpSpPr>
          <p:cNvPr id="3" name="Group 96"/>
          <p:cNvGrpSpPr>
            <a:grpSpLocks/>
          </p:cNvGrpSpPr>
          <p:nvPr/>
        </p:nvGrpSpPr>
        <p:grpSpPr bwMode="auto">
          <a:xfrm>
            <a:off x="1608138" y="2928938"/>
            <a:ext cx="657225" cy="677862"/>
            <a:chOff x="1241" y="1676"/>
            <a:chExt cx="323" cy="427"/>
          </a:xfrm>
        </p:grpSpPr>
        <p:sp>
          <p:nvSpPr>
            <p:cNvPr id="28767" name="AutoShape 97"/>
            <p:cNvSpPr>
              <a:spLocks noChangeArrowheads="1"/>
            </p:cNvSpPr>
            <p:nvPr/>
          </p:nvSpPr>
          <p:spPr bwMode="auto">
            <a:xfrm>
              <a:off x="1241" y="1676"/>
              <a:ext cx="317" cy="136"/>
            </a:xfrm>
            <a:custGeom>
              <a:avLst/>
              <a:gdLst>
                <a:gd name="T0" fmla="*/ 277 w 21600"/>
                <a:gd name="T1" fmla="*/ 68 h 21600"/>
                <a:gd name="T2" fmla="*/ 159 w 21600"/>
                <a:gd name="T3" fmla="*/ 136 h 21600"/>
                <a:gd name="T4" fmla="*/ 40 w 21600"/>
                <a:gd name="T5" fmla="*/ 68 h 21600"/>
                <a:gd name="T6" fmla="*/ 159 w 21600"/>
                <a:gd name="T7" fmla="*/ 0 h 21600"/>
                <a:gd name="T8" fmla="*/ 0 60000 65536"/>
                <a:gd name="T9" fmla="*/ 0 60000 65536"/>
                <a:gd name="T10" fmla="*/ 0 60000 65536"/>
                <a:gd name="T11" fmla="*/ 0 60000 65536"/>
                <a:gd name="T12" fmla="*/ 4497 w 21600"/>
                <a:gd name="T13" fmla="*/ 4447 h 21600"/>
                <a:gd name="T14" fmla="*/ 17103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9900"/>
            </a:solidFill>
            <a:ln w="9525">
              <a:noFill/>
              <a:miter lim="800000"/>
              <a:headEnd/>
              <a:tailEnd/>
            </a:ln>
          </p:spPr>
          <p:txBody>
            <a:bodyPr wrap="none" anchor="ctr"/>
            <a:lstStyle/>
            <a:p>
              <a:pPr algn="r"/>
              <a:endParaRPr lang="nl-NL" sz="2400"/>
            </a:p>
          </p:txBody>
        </p:sp>
        <p:sp>
          <p:nvSpPr>
            <p:cNvPr id="28768" name="AutoShape 98"/>
            <p:cNvSpPr>
              <a:spLocks noChangeArrowheads="1"/>
            </p:cNvSpPr>
            <p:nvPr/>
          </p:nvSpPr>
          <p:spPr bwMode="auto">
            <a:xfrm flipV="1">
              <a:off x="1247" y="1967"/>
              <a:ext cx="317" cy="136"/>
            </a:xfrm>
            <a:custGeom>
              <a:avLst/>
              <a:gdLst>
                <a:gd name="T0" fmla="*/ 277 w 21600"/>
                <a:gd name="T1" fmla="*/ 68 h 21600"/>
                <a:gd name="T2" fmla="*/ 159 w 21600"/>
                <a:gd name="T3" fmla="*/ 136 h 21600"/>
                <a:gd name="T4" fmla="*/ 40 w 21600"/>
                <a:gd name="T5" fmla="*/ 68 h 21600"/>
                <a:gd name="T6" fmla="*/ 159 w 21600"/>
                <a:gd name="T7" fmla="*/ 0 h 21600"/>
                <a:gd name="T8" fmla="*/ 0 60000 65536"/>
                <a:gd name="T9" fmla="*/ 0 60000 65536"/>
                <a:gd name="T10" fmla="*/ 0 60000 65536"/>
                <a:gd name="T11" fmla="*/ 0 60000 65536"/>
                <a:gd name="T12" fmla="*/ 4497 w 21600"/>
                <a:gd name="T13" fmla="*/ 4447 h 21600"/>
                <a:gd name="T14" fmla="*/ 17103 w 21600"/>
                <a:gd name="T15" fmla="*/ 1715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FF9900"/>
            </a:solidFill>
            <a:ln w="9525">
              <a:noFill/>
              <a:miter lim="800000"/>
              <a:headEnd/>
              <a:tailEnd/>
            </a:ln>
          </p:spPr>
          <p:txBody>
            <a:bodyPr wrap="none" anchor="ctr"/>
            <a:lstStyle/>
            <a:p>
              <a:pPr algn="r"/>
              <a:endParaRPr lang="nl-NL" sz="2400"/>
            </a:p>
          </p:txBody>
        </p:sp>
      </p:grpSp>
      <p:sp>
        <p:nvSpPr>
          <p:cNvPr id="133219" name="Text Box 99"/>
          <p:cNvSpPr txBox="1">
            <a:spLocks noChangeArrowheads="1"/>
          </p:cNvSpPr>
          <p:nvPr/>
        </p:nvSpPr>
        <p:spPr bwMode="auto">
          <a:xfrm>
            <a:off x="1311275" y="2244725"/>
            <a:ext cx="1243013" cy="701675"/>
          </a:xfrm>
          <a:prstGeom prst="rect">
            <a:avLst/>
          </a:prstGeom>
          <a:noFill/>
          <a:ln w="9525">
            <a:noFill/>
            <a:miter lim="800000"/>
            <a:headEnd/>
            <a:tailEnd/>
          </a:ln>
          <a:effectLst/>
        </p:spPr>
        <p:txBody>
          <a:bodyPr wrap="none">
            <a:spAutoFit/>
          </a:bodyPr>
          <a:lstStyle/>
          <a:p>
            <a:pPr>
              <a:defRPr/>
            </a:pPr>
            <a:r>
              <a:rPr lang="nl-BE" sz="2000" b="1">
                <a:solidFill>
                  <a:srgbClr val="FF6600"/>
                </a:solidFill>
                <a:effectLst>
                  <a:outerShdw blurRad="38100" dist="38100" dir="2700000" algn="tl">
                    <a:srgbClr val="FFFFFF"/>
                  </a:outerShdw>
                </a:effectLst>
              </a:rPr>
              <a:t>Focal</a:t>
            </a:r>
          </a:p>
          <a:p>
            <a:pPr>
              <a:defRPr/>
            </a:pPr>
            <a:r>
              <a:rPr lang="nl-BE" sz="2000" b="1">
                <a:solidFill>
                  <a:srgbClr val="FF6600"/>
                </a:solidFill>
                <a:effectLst>
                  <a:outerShdw blurRad="38100" dist="38100" dir="2700000" algn="tl">
                    <a:srgbClr val="FFFFFF"/>
                  </a:outerShdw>
                </a:effectLst>
              </a:rPr>
              <a:t>Stenosis</a:t>
            </a:r>
            <a:endParaRPr lang="en-US" sz="2000" b="1">
              <a:solidFill>
                <a:srgbClr val="FF6600"/>
              </a:solidFill>
              <a:effectLst>
                <a:outerShdw blurRad="38100" dist="38100" dir="2700000" algn="tl">
                  <a:srgbClr val="FFFFFF"/>
                </a:outerShdw>
              </a:effectLst>
            </a:endParaRPr>
          </a:p>
        </p:txBody>
      </p:sp>
      <p:sp>
        <p:nvSpPr>
          <p:cNvPr id="28770" name="Freeform 100"/>
          <p:cNvSpPr>
            <a:spLocks/>
          </p:cNvSpPr>
          <p:nvPr/>
        </p:nvSpPr>
        <p:spPr bwMode="auto">
          <a:xfrm>
            <a:off x="2241550" y="4306888"/>
            <a:ext cx="4011613" cy="530225"/>
          </a:xfrm>
          <a:custGeom>
            <a:avLst/>
            <a:gdLst>
              <a:gd name="T0" fmla="*/ 0 w 2527"/>
              <a:gd name="T1" fmla="*/ 18 h 334"/>
              <a:gd name="T2" fmla="*/ 84 w 2527"/>
              <a:gd name="T3" fmla="*/ 334 h 334"/>
              <a:gd name="T4" fmla="*/ 2527 w 2527"/>
              <a:gd name="T5" fmla="*/ 334 h 334"/>
              <a:gd name="T6" fmla="*/ 2527 w 2527"/>
              <a:gd name="T7" fmla="*/ 0 h 334"/>
              <a:gd name="T8" fmla="*/ 0 w 2527"/>
              <a:gd name="T9" fmla="*/ 18 h 334"/>
              <a:gd name="T10" fmla="*/ 0 60000 65536"/>
              <a:gd name="T11" fmla="*/ 0 60000 65536"/>
              <a:gd name="T12" fmla="*/ 0 60000 65536"/>
              <a:gd name="T13" fmla="*/ 0 60000 65536"/>
              <a:gd name="T14" fmla="*/ 0 60000 65536"/>
              <a:gd name="T15" fmla="*/ 0 w 2527"/>
              <a:gd name="T16" fmla="*/ 0 h 334"/>
              <a:gd name="T17" fmla="*/ 2527 w 2527"/>
              <a:gd name="T18" fmla="*/ 334 h 334"/>
            </a:gdLst>
            <a:ahLst/>
            <a:cxnLst>
              <a:cxn ang="T10">
                <a:pos x="T0" y="T1"/>
              </a:cxn>
              <a:cxn ang="T11">
                <a:pos x="T2" y="T3"/>
              </a:cxn>
              <a:cxn ang="T12">
                <a:pos x="T4" y="T5"/>
              </a:cxn>
              <a:cxn ang="T13">
                <a:pos x="T6" y="T7"/>
              </a:cxn>
              <a:cxn ang="T14">
                <a:pos x="T8" y="T9"/>
              </a:cxn>
            </a:cxnLst>
            <a:rect l="T15" t="T16" r="T17" b="T18"/>
            <a:pathLst>
              <a:path w="2527" h="334">
                <a:moveTo>
                  <a:pt x="0" y="18"/>
                </a:moveTo>
                <a:lnTo>
                  <a:pt x="84" y="334"/>
                </a:lnTo>
                <a:lnTo>
                  <a:pt x="2527" y="334"/>
                </a:lnTo>
                <a:lnTo>
                  <a:pt x="2527" y="0"/>
                </a:lnTo>
                <a:lnTo>
                  <a:pt x="0" y="18"/>
                </a:lnTo>
                <a:close/>
              </a:path>
            </a:pathLst>
          </a:custGeom>
          <a:solidFill>
            <a:schemeClr val="bg1"/>
          </a:solidFill>
          <a:ln w="9525">
            <a:noFill/>
            <a:round/>
            <a:headEnd/>
            <a:tailEnd/>
          </a:ln>
        </p:spPr>
        <p:txBody>
          <a:bodyPr/>
          <a:lstStyle/>
          <a:p>
            <a:pPr algn="r"/>
            <a:endParaRPr lang="nl-NL" sz="2400"/>
          </a:p>
        </p:txBody>
      </p:sp>
      <p:sp>
        <p:nvSpPr>
          <p:cNvPr id="28771" name="Freeform 101"/>
          <p:cNvSpPr>
            <a:spLocks/>
          </p:cNvSpPr>
          <p:nvPr/>
        </p:nvSpPr>
        <p:spPr bwMode="auto">
          <a:xfrm>
            <a:off x="546100" y="4349750"/>
            <a:ext cx="5676900" cy="488950"/>
          </a:xfrm>
          <a:custGeom>
            <a:avLst/>
            <a:gdLst>
              <a:gd name="T0" fmla="*/ 0 w 3576"/>
              <a:gd name="T1" fmla="*/ 0 h 308"/>
              <a:gd name="T2" fmla="*/ 1076 w 3576"/>
              <a:gd name="T3" fmla="*/ 0 h 308"/>
              <a:gd name="T4" fmla="*/ 1156 w 3576"/>
              <a:gd name="T5" fmla="*/ 308 h 308"/>
              <a:gd name="T6" fmla="*/ 3576 w 3576"/>
              <a:gd name="T7" fmla="*/ 308 h 308"/>
              <a:gd name="T8" fmla="*/ 0 60000 65536"/>
              <a:gd name="T9" fmla="*/ 0 60000 65536"/>
              <a:gd name="T10" fmla="*/ 0 60000 65536"/>
              <a:gd name="T11" fmla="*/ 0 60000 65536"/>
              <a:gd name="T12" fmla="*/ 0 w 3576"/>
              <a:gd name="T13" fmla="*/ 0 h 308"/>
              <a:gd name="T14" fmla="*/ 3576 w 3576"/>
              <a:gd name="T15" fmla="*/ 308 h 308"/>
            </a:gdLst>
            <a:ahLst/>
            <a:cxnLst>
              <a:cxn ang="T8">
                <a:pos x="T0" y="T1"/>
              </a:cxn>
              <a:cxn ang="T9">
                <a:pos x="T2" y="T3"/>
              </a:cxn>
              <a:cxn ang="T10">
                <a:pos x="T4" y="T5"/>
              </a:cxn>
              <a:cxn ang="T11">
                <a:pos x="T6" y="T7"/>
              </a:cxn>
            </a:cxnLst>
            <a:rect l="T12" t="T13" r="T14" b="T15"/>
            <a:pathLst>
              <a:path w="3576" h="308">
                <a:moveTo>
                  <a:pt x="0" y="0"/>
                </a:moveTo>
                <a:lnTo>
                  <a:pt x="1076" y="0"/>
                </a:lnTo>
                <a:lnTo>
                  <a:pt x="1156" y="308"/>
                </a:lnTo>
                <a:lnTo>
                  <a:pt x="3576" y="308"/>
                </a:lnTo>
              </a:path>
            </a:pathLst>
          </a:custGeom>
          <a:noFill/>
          <a:ln w="19050">
            <a:solidFill>
              <a:srgbClr val="FF3300"/>
            </a:solidFill>
            <a:round/>
            <a:headEnd/>
            <a:tailEnd/>
          </a:ln>
        </p:spPr>
        <p:txBody>
          <a:bodyPr/>
          <a:lstStyle/>
          <a:p>
            <a:pPr algn="r"/>
            <a:endParaRPr lang="nl-NL" sz="2400"/>
          </a:p>
        </p:txBody>
      </p:sp>
      <p:sp>
        <p:nvSpPr>
          <p:cNvPr id="133222" name="Text Box 102"/>
          <p:cNvSpPr txBox="1">
            <a:spLocks noChangeArrowheads="1"/>
          </p:cNvSpPr>
          <p:nvPr/>
        </p:nvSpPr>
        <p:spPr bwMode="auto">
          <a:xfrm>
            <a:off x="1165225" y="954088"/>
            <a:ext cx="2124075" cy="1128712"/>
          </a:xfrm>
          <a:prstGeom prst="rect">
            <a:avLst/>
          </a:prstGeom>
          <a:noFill/>
          <a:ln w="9525">
            <a:noFill/>
            <a:miter lim="800000"/>
            <a:headEnd/>
            <a:tailEnd/>
          </a:ln>
          <a:effectLst/>
        </p:spPr>
        <p:txBody>
          <a:bodyPr wrap="none">
            <a:spAutoFit/>
          </a:bodyPr>
          <a:lstStyle/>
          <a:p>
            <a:pPr>
              <a:defRPr/>
            </a:pPr>
            <a:r>
              <a:rPr lang="nl-BE" sz="3200" b="1">
                <a:solidFill>
                  <a:srgbClr val="FF3300"/>
                </a:solidFill>
                <a:effectLst>
                  <a:outerShdw blurRad="38100" dist="38100" dir="2700000" algn="tl">
                    <a:srgbClr val="FFFFFF"/>
                  </a:outerShdw>
                </a:effectLst>
              </a:rPr>
              <a:t>Epicardial</a:t>
            </a:r>
          </a:p>
          <a:p>
            <a:pPr>
              <a:defRPr/>
            </a:pPr>
            <a:r>
              <a:rPr lang="nl-BE" b="1">
                <a:solidFill>
                  <a:srgbClr val="FF3300"/>
                </a:solidFill>
                <a:effectLst>
                  <a:outerShdw blurRad="38100" dist="38100" dir="2700000" algn="tl">
                    <a:srgbClr val="FFFFFF"/>
                  </a:outerShdw>
                </a:effectLst>
              </a:rPr>
              <a:t>= Conductance </a:t>
            </a:r>
          </a:p>
          <a:p>
            <a:pPr>
              <a:defRPr/>
            </a:pPr>
            <a:r>
              <a:rPr lang="nl-BE" b="1">
                <a:solidFill>
                  <a:srgbClr val="FF3300"/>
                </a:solidFill>
                <a:effectLst>
                  <a:outerShdw blurRad="38100" dist="38100" dir="2700000" algn="tl">
                    <a:srgbClr val="FFFFFF"/>
                  </a:outerShdw>
                </a:effectLst>
              </a:rPr>
              <a:t>Arteries &gt; 550 µ </a:t>
            </a:r>
            <a:endParaRPr lang="nl-NL" b="1">
              <a:solidFill>
                <a:srgbClr val="FF3300"/>
              </a:solidFill>
              <a:effectLst>
                <a:outerShdw blurRad="38100" dist="38100" dir="2700000" algn="tl">
                  <a:srgbClr val="FFFFFF"/>
                </a:outerShdw>
              </a:effectLst>
            </a:endParaRPr>
          </a:p>
        </p:txBody>
      </p:sp>
      <p:sp>
        <p:nvSpPr>
          <p:cNvPr id="133223" name="Text Box 103"/>
          <p:cNvSpPr txBox="1">
            <a:spLocks noChangeArrowheads="1"/>
          </p:cNvSpPr>
          <p:nvPr/>
        </p:nvSpPr>
        <p:spPr bwMode="auto">
          <a:xfrm>
            <a:off x="5057775" y="954088"/>
            <a:ext cx="3521075" cy="1128712"/>
          </a:xfrm>
          <a:prstGeom prst="rect">
            <a:avLst/>
          </a:prstGeom>
          <a:noFill/>
          <a:ln w="9525">
            <a:noFill/>
            <a:miter lim="800000"/>
            <a:headEnd/>
            <a:tailEnd/>
          </a:ln>
          <a:effectLst/>
        </p:spPr>
        <p:txBody>
          <a:bodyPr wrap="none">
            <a:spAutoFit/>
          </a:bodyPr>
          <a:lstStyle/>
          <a:p>
            <a:pPr>
              <a:defRPr/>
            </a:pPr>
            <a:r>
              <a:rPr lang="nl-BE" sz="3200" b="1">
                <a:solidFill>
                  <a:srgbClr val="FF3300"/>
                </a:solidFill>
                <a:effectLst>
                  <a:outerShdw blurRad="38100" dist="38100" dir="2700000" algn="tl">
                    <a:srgbClr val="FFFFFF"/>
                  </a:outerShdw>
                </a:effectLst>
              </a:rPr>
              <a:t>Microvasculature</a:t>
            </a:r>
          </a:p>
          <a:p>
            <a:pPr>
              <a:defRPr/>
            </a:pPr>
            <a:r>
              <a:rPr lang="nl-BE" b="1">
                <a:solidFill>
                  <a:srgbClr val="FF3300"/>
                </a:solidFill>
                <a:effectLst>
                  <a:outerShdw blurRad="38100" dist="38100" dir="2700000" algn="tl">
                    <a:srgbClr val="FFFFFF"/>
                  </a:outerShdw>
                </a:effectLst>
              </a:rPr>
              <a:t>= Resistance </a:t>
            </a:r>
          </a:p>
          <a:p>
            <a:pPr>
              <a:defRPr/>
            </a:pPr>
            <a:r>
              <a:rPr lang="nl-BE" b="1">
                <a:solidFill>
                  <a:srgbClr val="FF3300"/>
                </a:solidFill>
                <a:effectLst>
                  <a:outerShdw blurRad="38100" dist="38100" dir="2700000" algn="tl">
                    <a:srgbClr val="FFFFFF"/>
                  </a:outerShdw>
                </a:effectLst>
              </a:rPr>
              <a:t>Arteries &lt; 550 µ </a:t>
            </a:r>
            <a:endParaRPr lang="nl-NL" b="1">
              <a:solidFill>
                <a:srgbClr val="FF3300"/>
              </a:solidFill>
              <a:effectLst>
                <a:outerShdw blurRad="38100" dist="38100" dir="2700000" algn="tl">
                  <a:srgbClr val="FFFFFF"/>
                </a:outerShdw>
              </a:effectLst>
            </a:endParaRPr>
          </a:p>
        </p:txBody>
      </p:sp>
      <p:sp>
        <p:nvSpPr>
          <p:cNvPr id="29032" name="Text Box 89"/>
          <p:cNvSpPr txBox="1">
            <a:spLocks noChangeArrowheads="1"/>
          </p:cNvSpPr>
          <p:nvPr/>
        </p:nvSpPr>
        <p:spPr bwMode="auto">
          <a:xfrm>
            <a:off x="2505075" y="4405313"/>
            <a:ext cx="628650" cy="396875"/>
          </a:xfrm>
          <a:prstGeom prst="rect">
            <a:avLst/>
          </a:prstGeom>
          <a:noFill/>
          <a:ln w="9525">
            <a:noFill/>
            <a:miter lim="800000"/>
            <a:headEnd/>
            <a:tailEnd/>
          </a:ln>
        </p:spPr>
        <p:txBody>
          <a:bodyPr wrap="none">
            <a:spAutoFit/>
          </a:bodyPr>
          <a:lstStyle/>
          <a:p>
            <a:pPr algn="l" eaLnBrk="0" hangingPunct="0"/>
            <a:r>
              <a:rPr lang="el-GR" sz="2000" b="1">
                <a:cs typeface="Arial" charset="0"/>
              </a:rPr>
              <a:t>Δ</a:t>
            </a:r>
            <a:r>
              <a:rPr lang="en-US" sz="2000" b="1"/>
              <a:t>P</a:t>
            </a:r>
            <a:r>
              <a:rPr lang="en-US" sz="2000" b="1" i="1" baseline="-25000"/>
              <a:t>a</a:t>
            </a:r>
            <a:endParaRPr lang="en-US" sz="2000" b="1"/>
          </a:p>
        </p:txBody>
      </p:sp>
    </p:spTree>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1934</TotalTime>
  <Words>3012</Words>
  <Application>Microsoft Office PowerPoint</Application>
  <PresentationFormat>On-screen Show (4:3)</PresentationFormat>
  <Paragraphs>312</Paragraphs>
  <Slides>52</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Comic Sans MS</vt:lpstr>
      <vt:lpstr>Symbol</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Нестабилна ангина/НСТЕМИ – Дијагноза:EKГ</vt:lpstr>
      <vt:lpstr>СТЕМИ - Дијагноза: EKГ</vt:lpstr>
      <vt:lpstr>EKГ у дијагностици АКС (СТЕМИ):</vt:lpstr>
      <vt:lpstr>PowerPoint Presentation</vt:lpstr>
      <vt:lpstr>PowerPoint Presentation</vt:lpstr>
      <vt:lpstr>PPCI</vt:lpstr>
      <vt:lpstr>Тромбоаспирација, привремени ПМ</vt:lpstr>
      <vt:lpstr>Тромбоаспират</vt:lpstr>
      <vt:lpstr>Пример 1.</vt:lpstr>
      <vt:lpstr>Пример 2.</vt:lpstr>
      <vt:lpstr>Пример 3.</vt:lpstr>
      <vt:lpstr>Пример 4.</vt:lpstr>
      <vt:lpstr>Пример 5.</vt:lpstr>
      <vt:lpstr>Пример 6.</vt:lpstr>
      <vt:lpstr>Пример 7.</vt:lpstr>
      <vt:lpstr>Пример 8.</vt:lpstr>
      <vt:lpstr>Пример 9.</vt:lpstr>
      <vt:lpstr>Пример 10.</vt:lpstr>
    </vt:vector>
  </TitlesOfParts>
  <Compan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ivanjovanovic77@gmail.com</cp:lastModifiedBy>
  <cp:revision>232</cp:revision>
  <dcterms:created xsi:type="dcterms:W3CDTF">2007-04-23T19:01:08Z</dcterms:created>
  <dcterms:modified xsi:type="dcterms:W3CDTF">2024-01-28T17:22:47Z</dcterms:modified>
</cp:coreProperties>
</file>